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3.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46"/>
  </p:notesMasterIdLst>
  <p:sldIdLst>
    <p:sldId id="435" r:id="rId2"/>
    <p:sldId id="517" r:id="rId3"/>
    <p:sldId id="436" r:id="rId4"/>
    <p:sldId id="437" r:id="rId5"/>
    <p:sldId id="438" r:id="rId6"/>
    <p:sldId id="439" r:id="rId7"/>
    <p:sldId id="441" r:id="rId8"/>
    <p:sldId id="440" r:id="rId9"/>
    <p:sldId id="442" r:id="rId10"/>
    <p:sldId id="443" r:id="rId11"/>
    <p:sldId id="445" r:id="rId12"/>
    <p:sldId id="447" r:id="rId13"/>
    <p:sldId id="519" r:id="rId14"/>
    <p:sldId id="521" r:id="rId15"/>
    <p:sldId id="522" r:id="rId16"/>
    <p:sldId id="523" r:id="rId17"/>
    <p:sldId id="524" r:id="rId18"/>
    <p:sldId id="540" r:id="rId19"/>
    <p:sldId id="494" r:id="rId20"/>
    <p:sldId id="518" r:id="rId21"/>
    <p:sldId id="495" r:id="rId22"/>
    <p:sldId id="527" r:id="rId23"/>
    <p:sldId id="528" r:id="rId24"/>
    <p:sldId id="459" r:id="rId25"/>
    <p:sldId id="529" r:id="rId26"/>
    <p:sldId id="479" r:id="rId27"/>
    <p:sldId id="530" r:id="rId28"/>
    <p:sldId id="531" r:id="rId29"/>
    <p:sldId id="509" r:id="rId30"/>
    <p:sldId id="514" r:id="rId31"/>
    <p:sldId id="461" r:id="rId32"/>
    <p:sldId id="532" r:id="rId33"/>
    <p:sldId id="473" r:id="rId34"/>
    <p:sldId id="465" r:id="rId35"/>
    <p:sldId id="533" r:id="rId36"/>
    <p:sldId id="474" r:id="rId37"/>
    <p:sldId id="534" r:id="rId38"/>
    <p:sldId id="535" r:id="rId39"/>
    <p:sldId id="538" r:id="rId40"/>
    <p:sldId id="541" r:id="rId41"/>
    <p:sldId id="542" r:id="rId42"/>
    <p:sldId id="526" r:id="rId43"/>
    <p:sldId id="475" r:id="rId44"/>
    <p:sldId id="488"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 scott" initials="ks"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8929"/>
    <a:srgbClr val="387C18"/>
    <a:srgbClr val="6BA4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3" autoAdjust="0"/>
    <p:restoredTop sz="91423" autoAdjust="0"/>
  </p:normalViewPr>
  <p:slideViewPr>
    <p:cSldViewPr snapToGrid="0" snapToObjects="1">
      <p:cViewPr varScale="1">
        <p:scale>
          <a:sx n="66" d="100"/>
          <a:sy n="66" d="100"/>
        </p:scale>
        <p:origin x="14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2826"/>
    </p:cViewPr>
  </p:sorterViewPr>
  <p:notesViewPr>
    <p:cSldViewPr snapToGrid="0" snapToObjects="1">
      <p:cViewPr varScale="1">
        <p:scale>
          <a:sx n="159" d="100"/>
          <a:sy n="159" d="100"/>
        </p:scale>
        <p:origin x="-670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5-16T00:25:41.955" idx="14">
    <p:pos x="10" y="10"/>
    <p:text>not sure that we need this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5-15T23:47:13.083" idx="4">
    <p:pos x="10" y="10"/>
    <p:text>use only one slide on data in cataogue and then give a couple of examples that might be of interest to this audience. See slide above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5-15T23:48:58.033" idx="6">
    <p:pos x="10" y="10"/>
    <p:text>cut</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5-15T23:49:01.541" idx="7">
    <p:pos x="10" y="10"/>
    <p:text>cut</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5-16T13:54:24.958" idx="19">
    <p:pos x="10" y="10"/>
    <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05-16T15:32:01.917" idx="25">
    <p:pos x="10" y="10"/>
    <p:text>not sure that we need these three slides. collapse into one slide - purpose to make the point that program addresses needs of varied membership</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05-15T23:49:08.827" idx="8">
    <p:pos x="10" y="10"/>
    <p:text>wondering why we have this section?</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E50E19-F831-554E-A4CA-8F94DC4682A3}" type="doc">
      <dgm:prSet loTypeId="urn:microsoft.com/office/officeart/2005/8/layout/hList1" loCatId="list" qsTypeId="urn:microsoft.com/office/officeart/2005/8/quickstyle/simple1" qsCatId="simple" csTypeId="urn:microsoft.com/office/officeart/2005/8/colors/colorful1#1" csCatId="colorful" phldr="1"/>
      <dgm:spPr/>
      <dgm:t>
        <a:bodyPr/>
        <a:lstStyle/>
        <a:p>
          <a:endParaRPr lang="en-US"/>
        </a:p>
      </dgm:t>
    </dgm:pt>
    <dgm:pt modelId="{84D2F6F5-AA17-BC4E-9294-1357F5F8D9BB}">
      <dgm:prSet custT="1"/>
      <dgm:spPr>
        <a:solidFill>
          <a:srgbClr val="EC6851"/>
        </a:solidFill>
      </dgm:spPr>
      <dgm:t>
        <a:bodyPr/>
        <a:lstStyle/>
        <a:p>
          <a:pPr rtl="0"/>
          <a:r>
            <a:rPr lang="en-CA" sz="2400" dirty="0">
              <a:latin typeface="Segoe UI Semilight" panose="020B0402040204020203" pitchFamily="34" charset="0"/>
              <a:ea typeface="Open Sans" charset="0"/>
              <a:cs typeface="Segoe UI Semilight" panose="020B0402040204020203" pitchFamily="34" charset="0"/>
            </a:rPr>
            <a:t>Census and NHS</a:t>
          </a:r>
        </a:p>
        <a:p>
          <a:pPr rtl="0"/>
          <a:r>
            <a:rPr lang="en-CA" sz="2000" dirty="0">
              <a:latin typeface="Segoe UI Semilight" panose="020B0402040204020203" pitchFamily="34" charset="0"/>
              <a:ea typeface="Open Sans" charset="0"/>
              <a:cs typeface="Segoe UI Semilight" panose="020B0402040204020203" pitchFamily="34" charset="0"/>
            </a:rPr>
            <a:t>Standard</a:t>
          </a:r>
          <a:r>
            <a:rPr lang="en-CA" sz="2000" baseline="0" dirty="0">
              <a:latin typeface="Segoe UI Semilight" panose="020B0402040204020203" pitchFamily="34" charset="0"/>
              <a:ea typeface="Open Sans" charset="0"/>
              <a:cs typeface="Segoe UI Semilight" panose="020B0402040204020203" pitchFamily="34" charset="0"/>
            </a:rPr>
            <a:t> and custom Census geographies </a:t>
          </a:r>
          <a:endParaRPr lang="en-CA" sz="2000" dirty="0">
            <a:latin typeface="Segoe UI Semilight" panose="020B0402040204020203" pitchFamily="34" charset="0"/>
            <a:ea typeface="Open Sans" charset="0"/>
            <a:cs typeface="Segoe UI Semilight" panose="020B0402040204020203" pitchFamily="34" charset="0"/>
          </a:endParaRPr>
        </a:p>
      </dgm:t>
    </dgm:pt>
    <dgm:pt modelId="{ABE6FAFF-AB50-B244-8723-1CBBDA41FE46}" type="parTrans" cxnId="{04207DBC-3EDD-CF4B-986B-8579B3A4521D}">
      <dgm:prSet/>
      <dgm:spPr/>
      <dgm:t>
        <a:bodyPr/>
        <a:lstStyle/>
        <a:p>
          <a:endParaRPr lang="en-US" sz="1600">
            <a:latin typeface="Open Sans" charset="0"/>
            <a:ea typeface="Open Sans" charset="0"/>
            <a:cs typeface="Open Sans" charset="0"/>
          </a:endParaRPr>
        </a:p>
      </dgm:t>
    </dgm:pt>
    <dgm:pt modelId="{D10102DD-3A9C-9341-8DFC-7F4F5D94A8E2}" type="sibTrans" cxnId="{04207DBC-3EDD-CF4B-986B-8579B3A4521D}">
      <dgm:prSet/>
      <dgm:spPr/>
      <dgm:t>
        <a:bodyPr/>
        <a:lstStyle/>
        <a:p>
          <a:endParaRPr lang="en-US" sz="1600">
            <a:latin typeface="Open Sans" charset="0"/>
            <a:ea typeface="Open Sans" charset="0"/>
            <a:cs typeface="Open Sans" charset="0"/>
          </a:endParaRPr>
        </a:p>
      </dgm:t>
    </dgm:pt>
    <dgm:pt modelId="{5F4CA0DC-2814-9F42-BBB9-9D9F7016D9AA}">
      <dgm:prSet custT="1"/>
      <dgm:spPr>
        <a:solidFill>
          <a:srgbClr val="CECECE"/>
        </a:solidFill>
      </dgm:spPr>
      <dgm:t>
        <a:bodyPr/>
        <a:lstStyle/>
        <a:p>
          <a:pPr rtl="0"/>
          <a:r>
            <a:rPr lang="en-CA" sz="2400" b="0" i="0" dirty="0">
              <a:solidFill>
                <a:schemeClr val="tx1"/>
              </a:solidFill>
              <a:latin typeface="Segoe UI Semilight" panose="020B0402040204020203" pitchFamily="34" charset="0"/>
              <a:ea typeface="Open Sans" charset="0"/>
              <a:cs typeface="Segoe UI Semilight" panose="020B0402040204020203" pitchFamily="34" charset="0"/>
            </a:rPr>
            <a:t>Community profiles</a:t>
          </a:r>
        </a:p>
      </dgm:t>
    </dgm:pt>
    <dgm:pt modelId="{FFD84261-52D8-3144-8770-E7A1B70CE367}" type="parTrans" cxnId="{3B35178A-E8AD-1A45-B8C4-C04F3EFBDD64}">
      <dgm:prSet/>
      <dgm:spPr/>
      <dgm:t>
        <a:bodyPr/>
        <a:lstStyle/>
        <a:p>
          <a:endParaRPr lang="en-US" sz="1600">
            <a:latin typeface="Open Sans" charset="0"/>
            <a:ea typeface="Open Sans" charset="0"/>
            <a:cs typeface="Open Sans" charset="0"/>
          </a:endParaRPr>
        </a:p>
      </dgm:t>
    </dgm:pt>
    <dgm:pt modelId="{B1756BC1-1DC0-EC41-AA8B-54D801B45E6B}" type="sibTrans" cxnId="{3B35178A-E8AD-1A45-B8C4-C04F3EFBDD64}">
      <dgm:prSet/>
      <dgm:spPr/>
      <dgm:t>
        <a:bodyPr/>
        <a:lstStyle/>
        <a:p>
          <a:endParaRPr lang="en-US" sz="1600">
            <a:latin typeface="Open Sans" charset="0"/>
            <a:ea typeface="Open Sans" charset="0"/>
            <a:cs typeface="Open Sans" charset="0"/>
          </a:endParaRPr>
        </a:p>
      </dgm:t>
    </dgm:pt>
    <dgm:pt modelId="{CE7CD01E-C1D8-A040-9905-D62B7490F049}">
      <dgm:prSet custT="1"/>
      <dgm:spPr>
        <a:solidFill>
          <a:srgbClr val="CECECE"/>
        </a:solidFill>
      </dgm:spPr>
      <dgm:t>
        <a:bodyPr/>
        <a:lstStyle/>
        <a:p>
          <a:pPr rtl="0"/>
          <a:r>
            <a:rPr lang="en-CA" sz="2400" b="0" i="0" dirty="0">
              <a:solidFill>
                <a:schemeClr val="tx1"/>
              </a:solidFill>
              <a:latin typeface="Segoe UI Semilight" panose="020B0402040204020203" pitchFamily="34" charset="0"/>
              <a:ea typeface="Open Sans" charset="0"/>
              <a:cs typeface="Segoe UI Semilight" panose="020B0402040204020203" pitchFamily="34" charset="0"/>
            </a:rPr>
            <a:t>Target group profiles</a:t>
          </a:r>
        </a:p>
      </dgm:t>
    </dgm:pt>
    <dgm:pt modelId="{A696FD97-0BD3-8447-81BC-D1B44B16B4E6}" type="parTrans" cxnId="{69CB190B-1364-E142-882C-079A934F7F6A}">
      <dgm:prSet/>
      <dgm:spPr/>
      <dgm:t>
        <a:bodyPr/>
        <a:lstStyle/>
        <a:p>
          <a:endParaRPr lang="en-US" sz="1600">
            <a:latin typeface="Open Sans" charset="0"/>
            <a:ea typeface="Open Sans" charset="0"/>
            <a:cs typeface="Open Sans" charset="0"/>
          </a:endParaRPr>
        </a:p>
      </dgm:t>
    </dgm:pt>
    <dgm:pt modelId="{BDE33146-B463-384D-B364-85C8E5597330}" type="sibTrans" cxnId="{69CB190B-1364-E142-882C-079A934F7F6A}">
      <dgm:prSet/>
      <dgm:spPr/>
      <dgm:t>
        <a:bodyPr/>
        <a:lstStyle/>
        <a:p>
          <a:endParaRPr lang="en-US" sz="1600">
            <a:latin typeface="Open Sans" charset="0"/>
            <a:ea typeface="Open Sans" charset="0"/>
            <a:cs typeface="Open Sans" charset="0"/>
          </a:endParaRPr>
        </a:p>
      </dgm:t>
    </dgm:pt>
    <dgm:pt modelId="{20AD7960-60C6-D041-891D-74F3A83BBA5B}">
      <dgm:prSet custT="1"/>
      <dgm:spPr>
        <a:solidFill>
          <a:srgbClr val="CECECE"/>
        </a:solidFill>
      </dgm:spPr>
      <dgm:t>
        <a:bodyPr/>
        <a:lstStyle/>
        <a:p>
          <a:pPr rtl="0"/>
          <a:r>
            <a:rPr lang="en-CA" sz="2400" b="0" i="0" dirty="0">
              <a:solidFill>
                <a:schemeClr val="tx1"/>
              </a:solidFill>
              <a:latin typeface="Segoe UI Semilight" panose="020B0402040204020203" pitchFamily="34" charset="0"/>
              <a:ea typeface="Open Sans" charset="0"/>
              <a:cs typeface="Segoe UI Semilight" panose="020B0402040204020203" pitchFamily="34" charset="0"/>
            </a:rPr>
            <a:t>Topic-based tabulations</a:t>
          </a:r>
        </a:p>
      </dgm:t>
    </dgm:pt>
    <dgm:pt modelId="{09367E5F-FF2E-7B45-83E8-49A5354E98ED}" type="parTrans" cxnId="{9CE25EC2-C0EC-5346-B4F6-FD8D88297CE8}">
      <dgm:prSet/>
      <dgm:spPr/>
      <dgm:t>
        <a:bodyPr/>
        <a:lstStyle/>
        <a:p>
          <a:endParaRPr lang="en-US" sz="1600">
            <a:latin typeface="Open Sans" charset="0"/>
            <a:ea typeface="Open Sans" charset="0"/>
            <a:cs typeface="Open Sans" charset="0"/>
          </a:endParaRPr>
        </a:p>
      </dgm:t>
    </dgm:pt>
    <dgm:pt modelId="{8CF862ED-65ED-7643-BD4D-FF7BB526900E}" type="sibTrans" cxnId="{9CE25EC2-C0EC-5346-B4F6-FD8D88297CE8}">
      <dgm:prSet/>
      <dgm:spPr/>
      <dgm:t>
        <a:bodyPr/>
        <a:lstStyle/>
        <a:p>
          <a:endParaRPr lang="en-US" sz="1600">
            <a:latin typeface="Open Sans" charset="0"/>
            <a:ea typeface="Open Sans" charset="0"/>
            <a:cs typeface="Open Sans" charset="0"/>
          </a:endParaRPr>
        </a:p>
      </dgm:t>
    </dgm:pt>
    <dgm:pt modelId="{F8A68490-5473-D04D-96A2-5521A93AC9F8}">
      <dgm:prSet custT="1"/>
      <dgm:spPr>
        <a:solidFill>
          <a:srgbClr val="CECECE"/>
        </a:solidFill>
      </dgm:spPr>
      <dgm:t>
        <a:bodyPr/>
        <a:lstStyle/>
        <a:p>
          <a:pPr rtl="0"/>
          <a:r>
            <a:rPr lang="en-CA" sz="2400" b="0" i="0" dirty="0">
              <a:solidFill>
                <a:schemeClr val="tx1"/>
              </a:solidFill>
              <a:latin typeface="Segoe UI Semilight" panose="020B0402040204020203" pitchFamily="34" charset="0"/>
              <a:ea typeface="Open Sans" charset="0"/>
              <a:cs typeface="Segoe UI Semilight" panose="020B0402040204020203" pitchFamily="34" charset="0"/>
            </a:rPr>
            <a:t>Community Poverty Project</a:t>
          </a:r>
        </a:p>
      </dgm:t>
    </dgm:pt>
    <dgm:pt modelId="{21B46D0F-3621-964A-9163-BBAF03A5B87C}" type="parTrans" cxnId="{50AA20D9-60D1-3A4A-9544-48A318CD39B1}">
      <dgm:prSet/>
      <dgm:spPr/>
      <dgm:t>
        <a:bodyPr/>
        <a:lstStyle/>
        <a:p>
          <a:endParaRPr lang="en-US" sz="1600">
            <a:latin typeface="Open Sans" charset="0"/>
            <a:ea typeface="Open Sans" charset="0"/>
            <a:cs typeface="Open Sans" charset="0"/>
          </a:endParaRPr>
        </a:p>
      </dgm:t>
    </dgm:pt>
    <dgm:pt modelId="{41CA4BEC-AA53-E54E-8AB7-140A456AF300}" type="sibTrans" cxnId="{50AA20D9-60D1-3A4A-9544-48A318CD39B1}">
      <dgm:prSet/>
      <dgm:spPr/>
      <dgm:t>
        <a:bodyPr/>
        <a:lstStyle/>
        <a:p>
          <a:endParaRPr lang="en-US" sz="1600">
            <a:latin typeface="Open Sans" charset="0"/>
            <a:ea typeface="Open Sans" charset="0"/>
            <a:cs typeface="Open Sans" charset="0"/>
          </a:endParaRPr>
        </a:p>
      </dgm:t>
    </dgm:pt>
    <dgm:pt modelId="{2470E856-79F4-3345-8746-BB8C1C006A49}">
      <dgm:prSet custT="1"/>
      <dgm:spPr>
        <a:solidFill>
          <a:srgbClr val="EC6851"/>
        </a:solidFill>
      </dgm:spPr>
      <dgm:t>
        <a:bodyPr/>
        <a:lstStyle/>
        <a:p>
          <a:pPr rtl="0"/>
          <a:r>
            <a:rPr lang="en-CA" sz="2400" dirty="0" err="1">
              <a:latin typeface="Segoe UI Semilight" panose="020B0402040204020203" pitchFamily="34" charset="0"/>
              <a:ea typeface="Open Sans" charset="0"/>
              <a:cs typeface="Segoe UI Semilight" panose="020B0402040204020203" pitchFamily="34" charset="0"/>
            </a:rPr>
            <a:t>Taxfiler</a:t>
          </a:r>
          <a:r>
            <a:rPr lang="en-CA" sz="2400" dirty="0">
              <a:latin typeface="Segoe UI Semilight" panose="020B0402040204020203" pitchFamily="34" charset="0"/>
              <a:ea typeface="Open Sans" charset="0"/>
              <a:cs typeface="Segoe UI Semilight" panose="020B0402040204020203" pitchFamily="34" charset="0"/>
            </a:rPr>
            <a:t> (T1FF)</a:t>
          </a:r>
        </a:p>
        <a:p>
          <a:pPr rtl="0"/>
          <a:r>
            <a:rPr lang="en-CA" sz="2000" dirty="0">
              <a:latin typeface="Segoe UI Semilight" panose="020B0402040204020203" pitchFamily="34" charset="0"/>
              <a:ea typeface="Open Sans" charset="0"/>
              <a:cs typeface="Segoe UI Semilight" panose="020B0402040204020203" pitchFamily="34" charset="0"/>
            </a:rPr>
            <a:t>Standard postal</a:t>
          </a:r>
          <a:r>
            <a:rPr lang="en-CA" sz="2000" baseline="0" dirty="0">
              <a:latin typeface="Segoe UI Semilight" panose="020B0402040204020203" pitchFamily="34" charset="0"/>
              <a:ea typeface="Open Sans" charset="0"/>
              <a:cs typeface="Segoe UI Semilight" panose="020B0402040204020203" pitchFamily="34" charset="0"/>
            </a:rPr>
            <a:t> geographies and some Census geographies</a:t>
          </a:r>
          <a:endParaRPr lang="en-CA" sz="2000" dirty="0">
            <a:latin typeface="Segoe UI Semilight" panose="020B0402040204020203" pitchFamily="34" charset="0"/>
            <a:ea typeface="Open Sans" charset="0"/>
            <a:cs typeface="Segoe UI Semilight" panose="020B0402040204020203" pitchFamily="34" charset="0"/>
          </a:endParaRPr>
        </a:p>
      </dgm:t>
    </dgm:pt>
    <dgm:pt modelId="{16332E0D-9B28-C249-868D-4C7F0484D6E9}" type="parTrans" cxnId="{A6F2514C-EFB2-5143-9659-F2C5816B7E90}">
      <dgm:prSet/>
      <dgm:spPr/>
      <dgm:t>
        <a:bodyPr/>
        <a:lstStyle/>
        <a:p>
          <a:endParaRPr lang="en-US" sz="1600">
            <a:latin typeface="Open Sans" charset="0"/>
            <a:ea typeface="Open Sans" charset="0"/>
            <a:cs typeface="Open Sans" charset="0"/>
          </a:endParaRPr>
        </a:p>
      </dgm:t>
    </dgm:pt>
    <dgm:pt modelId="{42ECEC5C-EB94-F148-883C-D0D6FAA1D179}" type="sibTrans" cxnId="{A6F2514C-EFB2-5143-9659-F2C5816B7E90}">
      <dgm:prSet/>
      <dgm:spPr/>
      <dgm:t>
        <a:bodyPr/>
        <a:lstStyle/>
        <a:p>
          <a:endParaRPr lang="en-US" sz="1600">
            <a:latin typeface="Open Sans" charset="0"/>
            <a:ea typeface="Open Sans" charset="0"/>
            <a:cs typeface="Open Sans" charset="0"/>
          </a:endParaRPr>
        </a:p>
      </dgm:t>
    </dgm:pt>
    <dgm:pt modelId="{F8143477-9C3F-6242-93F5-EFE0CCF987C8}">
      <dgm:prSet custT="1"/>
      <dgm:spPr>
        <a:solidFill>
          <a:srgbClr val="CECECE">
            <a:alpha val="90000"/>
          </a:srgbClr>
        </a:solidFill>
      </dgm:spPr>
      <dgm:t>
        <a:bodyPr/>
        <a:lstStyle/>
        <a:p>
          <a:pPr rtl="0"/>
          <a:r>
            <a:rPr lang="en-CA" sz="2200" b="0" i="0" dirty="0">
              <a:solidFill>
                <a:schemeClr val="tx1"/>
              </a:solidFill>
              <a:latin typeface="Segoe UI Semilight" panose="020B0402040204020203" pitchFamily="34" charset="0"/>
              <a:ea typeface="Open Sans" charset="0"/>
              <a:cs typeface="Segoe UI Semilight" panose="020B0402040204020203" pitchFamily="34" charset="0"/>
            </a:rPr>
            <a:t>Family data</a:t>
          </a:r>
        </a:p>
      </dgm:t>
    </dgm:pt>
    <dgm:pt modelId="{E44E9227-C6D7-4140-871A-B97F7014E2E6}" type="parTrans" cxnId="{6839550F-5278-BA49-9473-62AE6355EB9B}">
      <dgm:prSet/>
      <dgm:spPr/>
      <dgm:t>
        <a:bodyPr/>
        <a:lstStyle/>
        <a:p>
          <a:endParaRPr lang="en-US" sz="1600">
            <a:latin typeface="Open Sans" charset="0"/>
            <a:ea typeface="Open Sans" charset="0"/>
            <a:cs typeface="Open Sans" charset="0"/>
          </a:endParaRPr>
        </a:p>
      </dgm:t>
    </dgm:pt>
    <dgm:pt modelId="{5393C11E-14F0-AC46-AA01-7A1C2238014E}" type="sibTrans" cxnId="{6839550F-5278-BA49-9473-62AE6355EB9B}">
      <dgm:prSet/>
      <dgm:spPr/>
      <dgm:t>
        <a:bodyPr/>
        <a:lstStyle/>
        <a:p>
          <a:endParaRPr lang="en-US" sz="1600">
            <a:latin typeface="Open Sans" charset="0"/>
            <a:ea typeface="Open Sans" charset="0"/>
            <a:cs typeface="Open Sans" charset="0"/>
          </a:endParaRPr>
        </a:p>
      </dgm:t>
    </dgm:pt>
    <dgm:pt modelId="{2EA21E0A-A952-7842-BBB2-F1DD8FB6C460}">
      <dgm:prSet custT="1"/>
      <dgm:spPr>
        <a:solidFill>
          <a:srgbClr val="CECECE">
            <a:alpha val="90000"/>
          </a:srgbClr>
        </a:solidFill>
      </dgm:spPr>
      <dgm:t>
        <a:bodyPr/>
        <a:lstStyle/>
        <a:p>
          <a:pPr rtl="0"/>
          <a:r>
            <a:rPr lang="en-CA" sz="2200" b="0" i="0" dirty="0">
              <a:solidFill>
                <a:schemeClr val="tx1"/>
              </a:solidFill>
              <a:latin typeface="Segoe UI Semilight" panose="020B0402040204020203" pitchFamily="34" charset="0"/>
              <a:ea typeface="Open Sans" charset="0"/>
              <a:cs typeface="Segoe UI Semilight" panose="020B0402040204020203" pitchFamily="34" charset="0"/>
            </a:rPr>
            <a:t>Individual data</a:t>
          </a:r>
        </a:p>
      </dgm:t>
    </dgm:pt>
    <dgm:pt modelId="{098C4CB9-7590-D749-8AF4-3753C1A5D9BB}" type="parTrans" cxnId="{C4E6883A-B135-6343-B8A1-26CB44CF6A38}">
      <dgm:prSet/>
      <dgm:spPr/>
      <dgm:t>
        <a:bodyPr/>
        <a:lstStyle/>
        <a:p>
          <a:endParaRPr lang="en-US" sz="1600">
            <a:latin typeface="Open Sans" charset="0"/>
            <a:ea typeface="Open Sans" charset="0"/>
            <a:cs typeface="Open Sans" charset="0"/>
          </a:endParaRPr>
        </a:p>
      </dgm:t>
    </dgm:pt>
    <dgm:pt modelId="{1A3DAA46-4D2E-3C48-BE20-C250690A9A75}" type="sibTrans" cxnId="{C4E6883A-B135-6343-B8A1-26CB44CF6A38}">
      <dgm:prSet/>
      <dgm:spPr/>
      <dgm:t>
        <a:bodyPr/>
        <a:lstStyle/>
        <a:p>
          <a:endParaRPr lang="en-US" sz="1600">
            <a:latin typeface="Open Sans" charset="0"/>
            <a:ea typeface="Open Sans" charset="0"/>
            <a:cs typeface="Open Sans" charset="0"/>
          </a:endParaRPr>
        </a:p>
      </dgm:t>
    </dgm:pt>
    <dgm:pt modelId="{F02202F5-A0C6-2443-820F-281F4C388FB0}">
      <dgm:prSet custT="1"/>
      <dgm:spPr>
        <a:solidFill>
          <a:srgbClr val="CECECE">
            <a:alpha val="90000"/>
          </a:srgbClr>
        </a:solidFill>
      </dgm:spPr>
      <dgm:t>
        <a:bodyPr/>
        <a:lstStyle/>
        <a:p>
          <a:pPr rtl="0"/>
          <a:r>
            <a:rPr lang="en-CA" sz="2200" b="0" i="0" dirty="0">
              <a:solidFill>
                <a:schemeClr val="tx1"/>
              </a:solidFill>
              <a:latin typeface="Segoe UI Semilight" panose="020B0402040204020203" pitchFamily="34" charset="0"/>
              <a:ea typeface="Open Sans" charset="0"/>
              <a:cs typeface="Segoe UI Semilight" panose="020B0402040204020203" pitchFamily="34" charset="0"/>
            </a:rPr>
            <a:t>Seniors</a:t>
          </a:r>
        </a:p>
      </dgm:t>
    </dgm:pt>
    <dgm:pt modelId="{CA97E8EF-1B08-B34B-81B2-80B422AAF8BB}" type="parTrans" cxnId="{1F8530FF-EDE0-6045-87E3-D7848560CB5F}">
      <dgm:prSet/>
      <dgm:spPr/>
      <dgm:t>
        <a:bodyPr/>
        <a:lstStyle/>
        <a:p>
          <a:endParaRPr lang="en-US" sz="1600">
            <a:latin typeface="Open Sans" charset="0"/>
            <a:ea typeface="Open Sans" charset="0"/>
            <a:cs typeface="Open Sans" charset="0"/>
          </a:endParaRPr>
        </a:p>
      </dgm:t>
    </dgm:pt>
    <dgm:pt modelId="{D0A4C6B4-33F3-D248-9C65-1D9CF6781052}" type="sibTrans" cxnId="{1F8530FF-EDE0-6045-87E3-D7848560CB5F}">
      <dgm:prSet/>
      <dgm:spPr/>
      <dgm:t>
        <a:bodyPr/>
        <a:lstStyle/>
        <a:p>
          <a:endParaRPr lang="en-US" sz="1600">
            <a:latin typeface="Open Sans" charset="0"/>
            <a:ea typeface="Open Sans" charset="0"/>
            <a:cs typeface="Open Sans" charset="0"/>
          </a:endParaRPr>
        </a:p>
      </dgm:t>
    </dgm:pt>
    <dgm:pt modelId="{24274EC6-46D5-284B-8003-CB07B0E6E3FD}">
      <dgm:prSet custT="1"/>
      <dgm:spPr>
        <a:solidFill>
          <a:srgbClr val="CECECE">
            <a:alpha val="90000"/>
          </a:srgbClr>
        </a:solidFill>
      </dgm:spPr>
      <dgm:t>
        <a:bodyPr/>
        <a:lstStyle/>
        <a:p>
          <a:pPr rtl="0"/>
          <a:r>
            <a:rPr lang="en-CA" sz="2200" b="0" i="0" dirty="0">
              <a:solidFill>
                <a:schemeClr val="tx1"/>
              </a:solidFill>
              <a:latin typeface="Segoe UI Semilight" panose="020B0402040204020203" pitchFamily="34" charset="0"/>
              <a:ea typeface="Open Sans" charset="0"/>
              <a:cs typeface="Segoe UI Semilight" panose="020B0402040204020203" pitchFamily="34" charset="0"/>
            </a:rPr>
            <a:t>Financial data and charitable donations</a:t>
          </a:r>
        </a:p>
      </dgm:t>
    </dgm:pt>
    <dgm:pt modelId="{32F12568-FA28-8A47-AB17-B23EBDF65971}" type="parTrans" cxnId="{A7B82E5C-C665-CC4B-AEF0-0F86B75131AC}">
      <dgm:prSet/>
      <dgm:spPr/>
      <dgm:t>
        <a:bodyPr/>
        <a:lstStyle/>
        <a:p>
          <a:endParaRPr lang="en-US" sz="1600">
            <a:latin typeface="Open Sans" charset="0"/>
            <a:ea typeface="Open Sans" charset="0"/>
            <a:cs typeface="Open Sans" charset="0"/>
          </a:endParaRPr>
        </a:p>
      </dgm:t>
    </dgm:pt>
    <dgm:pt modelId="{BFB94C1D-614E-4C4C-B5F7-84D2489A014E}" type="sibTrans" cxnId="{A7B82E5C-C665-CC4B-AEF0-0F86B75131AC}">
      <dgm:prSet/>
      <dgm:spPr/>
      <dgm:t>
        <a:bodyPr/>
        <a:lstStyle/>
        <a:p>
          <a:endParaRPr lang="en-US" sz="1600">
            <a:latin typeface="Open Sans" charset="0"/>
            <a:ea typeface="Open Sans" charset="0"/>
            <a:cs typeface="Open Sans" charset="0"/>
          </a:endParaRPr>
        </a:p>
      </dgm:t>
    </dgm:pt>
    <dgm:pt modelId="{C4EB7487-653F-0246-8067-F5488B79F8AA}">
      <dgm:prSet custT="1"/>
      <dgm:spPr>
        <a:solidFill>
          <a:srgbClr val="CECECE">
            <a:alpha val="90000"/>
          </a:srgbClr>
        </a:solidFill>
      </dgm:spPr>
      <dgm:t>
        <a:bodyPr/>
        <a:lstStyle/>
        <a:p>
          <a:pPr rtl="0"/>
          <a:r>
            <a:rPr lang="en-CA" sz="2200" b="0" i="0" dirty="0">
              <a:solidFill>
                <a:schemeClr val="tx1"/>
              </a:solidFill>
              <a:latin typeface="Segoe UI Semilight" panose="020B0402040204020203" pitchFamily="34" charset="0"/>
              <a:ea typeface="Open Sans" charset="0"/>
              <a:cs typeface="Segoe UI Semilight" panose="020B0402040204020203" pitchFamily="34" charset="0"/>
            </a:rPr>
            <a:t>Migration</a:t>
          </a:r>
        </a:p>
      </dgm:t>
    </dgm:pt>
    <dgm:pt modelId="{F7B16885-18CD-FF40-8BAF-00EEBED6A6DF}" type="parTrans" cxnId="{D9D9EAAD-92EA-8946-A612-6155D2DD56F7}">
      <dgm:prSet/>
      <dgm:spPr/>
      <dgm:t>
        <a:bodyPr/>
        <a:lstStyle/>
        <a:p>
          <a:endParaRPr lang="en-US" sz="1600">
            <a:latin typeface="Open Sans" charset="0"/>
            <a:ea typeface="Open Sans" charset="0"/>
            <a:cs typeface="Open Sans" charset="0"/>
          </a:endParaRPr>
        </a:p>
      </dgm:t>
    </dgm:pt>
    <dgm:pt modelId="{101E2DEF-907F-7446-8FAA-7DFCCDD6D6C7}" type="sibTrans" cxnId="{D9D9EAAD-92EA-8946-A612-6155D2DD56F7}">
      <dgm:prSet/>
      <dgm:spPr/>
      <dgm:t>
        <a:bodyPr/>
        <a:lstStyle/>
        <a:p>
          <a:endParaRPr lang="en-US" sz="1600">
            <a:latin typeface="Open Sans" charset="0"/>
            <a:ea typeface="Open Sans" charset="0"/>
            <a:cs typeface="Open Sans" charset="0"/>
          </a:endParaRPr>
        </a:p>
      </dgm:t>
    </dgm:pt>
    <dgm:pt modelId="{4AE1C7B7-06FA-DF4A-A875-B751F2B1AEF0}">
      <dgm:prSet custT="1"/>
      <dgm:spPr>
        <a:solidFill>
          <a:srgbClr val="CECECE">
            <a:alpha val="90000"/>
          </a:srgbClr>
        </a:solidFill>
      </dgm:spPr>
      <dgm:t>
        <a:bodyPr/>
        <a:lstStyle/>
        <a:p>
          <a:pPr rtl="0"/>
          <a:r>
            <a:rPr lang="en-CA" sz="2200" b="0" i="0" dirty="0">
              <a:solidFill>
                <a:schemeClr val="tx1"/>
              </a:solidFill>
              <a:latin typeface="Segoe UI Semilight" panose="020B0402040204020203" pitchFamily="34" charset="0"/>
              <a:ea typeface="Open Sans" charset="0"/>
              <a:cs typeface="Segoe UI Semilight" panose="020B0402040204020203" pitchFamily="34" charset="0"/>
            </a:rPr>
            <a:t>Inequality and working poverty</a:t>
          </a:r>
        </a:p>
      </dgm:t>
    </dgm:pt>
    <dgm:pt modelId="{CFFCC0A2-05E2-6047-B747-CE69671DEACE}" type="parTrans" cxnId="{5D9B7A4A-8D39-F54C-86E4-6956289D6C4F}">
      <dgm:prSet/>
      <dgm:spPr/>
      <dgm:t>
        <a:bodyPr/>
        <a:lstStyle/>
        <a:p>
          <a:endParaRPr lang="en-US" sz="1600">
            <a:latin typeface="Open Sans" charset="0"/>
            <a:ea typeface="Open Sans" charset="0"/>
            <a:cs typeface="Open Sans" charset="0"/>
          </a:endParaRPr>
        </a:p>
      </dgm:t>
    </dgm:pt>
    <dgm:pt modelId="{AF671097-59C7-6D46-A732-2D547F409E91}" type="sibTrans" cxnId="{5D9B7A4A-8D39-F54C-86E4-6956289D6C4F}">
      <dgm:prSet/>
      <dgm:spPr/>
      <dgm:t>
        <a:bodyPr/>
        <a:lstStyle/>
        <a:p>
          <a:endParaRPr lang="en-US" sz="1600">
            <a:latin typeface="Open Sans" charset="0"/>
            <a:ea typeface="Open Sans" charset="0"/>
            <a:cs typeface="Open Sans" charset="0"/>
          </a:endParaRPr>
        </a:p>
      </dgm:t>
    </dgm:pt>
    <dgm:pt modelId="{738677E6-3D0E-E747-B285-2AD2C71285AB}" type="pres">
      <dgm:prSet presAssocID="{3FE50E19-F831-554E-A4CA-8F94DC4682A3}" presName="Name0" presStyleCnt="0">
        <dgm:presLayoutVars>
          <dgm:dir/>
          <dgm:animLvl val="lvl"/>
          <dgm:resizeHandles val="exact"/>
        </dgm:presLayoutVars>
      </dgm:prSet>
      <dgm:spPr/>
    </dgm:pt>
    <dgm:pt modelId="{402F40BA-B2D7-E84B-939E-FDBB9569A322}" type="pres">
      <dgm:prSet presAssocID="{84D2F6F5-AA17-BC4E-9294-1357F5F8D9BB}" presName="composite" presStyleCnt="0"/>
      <dgm:spPr/>
    </dgm:pt>
    <dgm:pt modelId="{FBECA71C-B90C-F94F-A574-75517F8BCE47}" type="pres">
      <dgm:prSet presAssocID="{84D2F6F5-AA17-BC4E-9294-1357F5F8D9BB}" presName="parTx" presStyleLbl="alignNode1" presStyleIdx="0" presStyleCnt="2" custScaleY="100000" custLinFactNeighborX="-364">
        <dgm:presLayoutVars>
          <dgm:chMax val="0"/>
          <dgm:chPref val="0"/>
          <dgm:bulletEnabled val="1"/>
        </dgm:presLayoutVars>
      </dgm:prSet>
      <dgm:spPr/>
    </dgm:pt>
    <dgm:pt modelId="{0311AA7C-34E8-704F-9C48-D7E68F478CA8}" type="pres">
      <dgm:prSet presAssocID="{84D2F6F5-AA17-BC4E-9294-1357F5F8D9BB}" presName="desTx" presStyleLbl="alignAccFollowNode1" presStyleIdx="0" presStyleCnt="2" custScaleY="102292">
        <dgm:presLayoutVars>
          <dgm:bulletEnabled val="1"/>
        </dgm:presLayoutVars>
      </dgm:prSet>
      <dgm:spPr/>
    </dgm:pt>
    <dgm:pt modelId="{5C705AA9-F43D-314D-B093-7BF84C77C5DD}" type="pres">
      <dgm:prSet presAssocID="{D10102DD-3A9C-9341-8DFC-7F4F5D94A8E2}" presName="space" presStyleCnt="0"/>
      <dgm:spPr/>
    </dgm:pt>
    <dgm:pt modelId="{5CED223C-9859-F246-AEBF-E4A176A13B56}" type="pres">
      <dgm:prSet presAssocID="{2470E856-79F4-3345-8746-BB8C1C006A49}" presName="composite" presStyleCnt="0"/>
      <dgm:spPr/>
    </dgm:pt>
    <dgm:pt modelId="{EC23AAA6-BCD5-154E-8EA9-EF401491A3B4}" type="pres">
      <dgm:prSet presAssocID="{2470E856-79F4-3345-8746-BB8C1C006A49}" presName="parTx" presStyleLbl="alignNode1" presStyleIdx="1" presStyleCnt="2" custScaleY="100000" custLinFactNeighborX="-382" custLinFactNeighborY="0">
        <dgm:presLayoutVars>
          <dgm:chMax val="0"/>
          <dgm:chPref val="0"/>
          <dgm:bulletEnabled val="1"/>
        </dgm:presLayoutVars>
      </dgm:prSet>
      <dgm:spPr/>
    </dgm:pt>
    <dgm:pt modelId="{BAC29608-C98A-A04B-927E-DAC5416CB54D}" type="pres">
      <dgm:prSet presAssocID="{2470E856-79F4-3345-8746-BB8C1C006A49}" presName="desTx" presStyleLbl="alignAccFollowNode1" presStyleIdx="1" presStyleCnt="2" custScaleY="107237">
        <dgm:presLayoutVars>
          <dgm:bulletEnabled val="1"/>
        </dgm:presLayoutVars>
      </dgm:prSet>
      <dgm:spPr/>
    </dgm:pt>
  </dgm:ptLst>
  <dgm:cxnLst>
    <dgm:cxn modelId="{A7B82E5C-C665-CC4B-AEF0-0F86B75131AC}" srcId="{2470E856-79F4-3345-8746-BB8C1C006A49}" destId="{24274EC6-46D5-284B-8003-CB07B0E6E3FD}" srcOrd="3" destOrd="0" parTransId="{32F12568-FA28-8A47-AB17-B23EBDF65971}" sibTransId="{BFB94C1D-614E-4C4C-B5F7-84D2489A014E}"/>
    <dgm:cxn modelId="{3B35178A-E8AD-1A45-B8C4-C04F3EFBDD64}" srcId="{84D2F6F5-AA17-BC4E-9294-1357F5F8D9BB}" destId="{5F4CA0DC-2814-9F42-BBB9-9D9F7016D9AA}" srcOrd="0" destOrd="0" parTransId="{FFD84261-52D8-3144-8770-E7A1B70CE367}" sibTransId="{B1756BC1-1DC0-EC41-AA8B-54D801B45E6B}"/>
    <dgm:cxn modelId="{112851BA-D596-9141-9A8F-61E85C8E9BFB}" type="presOf" srcId="{4AE1C7B7-06FA-DF4A-A875-B751F2B1AEF0}" destId="{BAC29608-C98A-A04B-927E-DAC5416CB54D}" srcOrd="0" destOrd="5" presId="urn:microsoft.com/office/officeart/2005/8/layout/hList1"/>
    <dgm:cxn modelId="{B565767C-7FDB-894D-93C0-08511EC0A642}" type="presOf" srcId="{2470E856-79F4-3345-8746-BB8C1C006A49}" destId="{EC23AAA6-BCD5-154E-8EA9-EF401491A3B4}" srcOrd="0" destOrd="0" presId="urn:microsoft.com/office/officeart/2005/8/layout/hList1"/>
    <dgm:cxn modelId="{9CE25EC2-C0EC-5346-B4F6-FD8D88297CE8}" srcId="{84D2F6F5-AA17-BC4E-9294-1357F5F8D9BB}" destId="{20AD7960-60C6-D041-891D-74F3A83BBA5B}" srcOrd="2" destOrd="0" parTransId="{09367E5F-FF2E-7B45-83E8-49A5354E98ED}" sibTransId="{8CF862ED-65ED-7643-BD4D-FF7BB526900E}"/>
    <dgm:cxn modelId="{5D9B7A4A-8D39-F54C-86E4-6956289D6C4F}" srcId="{2470E856-79F4-3345-8746-BB8C1C006A49}" destId="{4AE1C7B7-06FA-DF4A-A875-B751F2B1AEF0}" srcOrd="5" destOrd="0" parTransId="{CFFCC0A2-05E2-6047-B747-CE69671DEACE}" sibTransId="{AF671097-59C7-6D46-A732-2D547F409E91}"/>
    <dgm:cxn modelId="{78CC6184-8F7E-DB4A-9B45-083969C97D16}" type="presOf" srcId="{CE7CD01E-C1D8-A040-9905-D62B7490F049}" destId="{0311AA7C-34E8-704F-9C48-D7E68F478CA8}" srcOrd="0" destOrd="1" presId="urn:microsoft.com/office/officeart/2005/8/layout/hList1"/>
    <dgm:cxn modelId="{164EF265-20EB-0040-B7C0-595CAE92999C}" type="presOf" srcId="{20AD7960-60C6-D041-891D-74F3A83BBA5B}" destId="{0311AA7C-34E8-704F-9C48-D7E68F478CA8}" srcOrd="0" destOrd="2" presId="urn:microsoft.com/office/officeart/2005/8/layout/hList1"/>
    <dgm:cxn modelId="{7064D6CD-AC6D-D44B-B984-B98532E09C96}" type="presOf" srcId="{F8A68490-5473-D04D-96A2-5521A93AC9F8}" destId="{0311AA7C-34E8-704F-9C48-D7E68F478CA8}" srcOrd="0" destOrd="3" presId="urn:microsoft.com/office/officeart/2005/8/layout/hList1"/>
    <dgm:cxn modelId="{1F8530FF-EDE0-6045-87E3-D7848560CB5F}" srcId="{2470E856-79F4-3345-8746-BB8C1C006A49}" destId="{F02202F5-A0C6-2443-820F-281F4C388FB0}" srcOrd="2" destOrd="0" parTransId="{CA97E8EF-1B08-B34B-81B2-80B422AAF8BB}" sibTransId="{D0A4C6B4-33F3-D248-9C65-1D9CF6781052}"/>
    <dgm:cxn modelId="{0737BE0F-0D7E-8C46-9388-1800215E95B4}" type="presOf" srcId="{84D2F6F5-AA17-BC4E-9294-1357F5F8D9BB}" destId="{FBECA71C-B90C-F94F-A574-75517F8BCE47}" srcOrd="0" destOrd="0" presId="urn:microsoft.com/office/officeart/2005/8/layout/hList1"/>
    <dgm:cxn modelId="{28528AC5-DCEA-3E42-B4C3-C6C76BBDCE0C}" type="presOf" srcId="{F02202F5-A0C6-2443-820F-281F4C388FB0}" destId="{BAC29608-C98A-A04B-927E-DAC5416CB54D}" srcOrd="0" destOrd="2" presId="urn:microsoft.com/office/officeart/2005/8/layout/hList1"/>
    <dgm:cxn modelId="{6839550F-5278-BA49-9473-62AE6355EB9B}" srcId="{2470E856-79F4-3345-8746-BB8C1C006A49}" destId="{F8143477-9C3F-6242-93F5-EFE0CCF987C8}" srcOrd="0" destOrd="0" parTransId="{E44E9227-C6D7-4140-871A-B97F7014E2E6}" sibTransId="{5393C11E-14F0-AC46-AA01-7A1C2238014E}"/>
    <dgm:cxn modelId="{69CB190B-1364-E142-882C-079A934F7F6A}" srcId="{84D2F6F5-AA17-BC4E-9294-1357F5F8D9BB}" destId="{CE7CD01E-C1D8-A040-9905-D62B7490F049}" srcOrd="1" destOrd="0" parTransId="{A696FD97-0BD3-8447-81BC-D1B44B16B4E6}" sibTransId="{BDE33146-B463-384D-B364-85C8E5597330}"/>
    <dgm:cxn modelId="{F6DE28BF-D0DA-BF4A-BA10-24C1D1A8FABF}" type="presOf" srcId="{24274EC6-46D5-284B-8003-CB07B0E6E3FD}" destId="{BAC29608-C98A-A04B-927E-DAC5416CB54D}" srcOrd="0" destOrd="3" presId="urn:microsoft.com/office/officeart/2005/8/layout/hList1"/>
    <dgm:cxn modelId="{50AA20D9-60D1-3A4A-9544-48A318CD39B1}" srcId="{84D2F6F5-AA17-BC4E-9294-1357F5F8D9BB}" destId="{F8A68490-5473-D04D-96A2-5521A93AC9F8}" srcOrd="3" destOrd="0" parTransId="{21B46D0F-3621-964A-9163-BBAF03A5B87C}" sibTransId="{41CA4BEC-AA53-E54E-8AB7-140A456AF300}"/>
    <dgm:cxn modelId="{A6F2514C-EFB2-5143-9659-F2C5816B7E90}" srcId="{3FE50E19-F831-554E-A4CA-8F94DC4682A3}" destId="{2470E856-79F4-3345-8746-BB8C1C006A49}" srcOrd="1" destOrd="0" parTransId="{16332E0D-9B28-C249-868D-4C7F0484D6E9}" sibTransId="{42ECEC5C-EB94-F148-883C-D0D6FAA1D179}"/>
    <dgm:cxn modelId="{A7348B90-A96D-EE4C-917C-510A4D51235B}" type="presOf" srcId="{2EA21E0A-A952-7842-BBB2-F1DD8FB6C460}" destId="{BAC29608-C98A-A04B-927E-DAC5416CB54D}" srcOrd="0" destOrd="1" presId="urn:microsoft.com/office/officeart/2005/8/layout/hList1"/>
    <dgm:cxn modelId="{F067ABCE-DB20-704F-A3ED-4C6CD195F506}" type="presOf" srcId="{3FE50E19-F831-554E-A4CA-8F94DC4682A3}" destId="{738677E6-3D0E-E747-B285-2AD2C71285AB}" srcOrd="0" destOrd="0" presId="urn:microsoft.com/office/officeart/2005/8/layout/hList1"/>
    <dgm:cxn modelId="{04207DBC-3EDD-CF4B-986B-8579B3A4521D}" srcId="{3FE50E19-F831-554E-A4CA-8F94DC4682A3}" destId="{84D2F6F5-AA17-BC4E-9294-1357F5F8D9BB}" srcOrd="0" destOrd="0" parTransId="{ABE6FAFF-AB50-B244-8723-1CBBDA41FE46}" sibTransId="{D10102DD-3A9C-9341-8DFC-7F4F5D94A8E2}"/>
    <dgm:cxn modelId="{EAA44005-6764-134F-9788-0B1E4F7B6A7C}" type="presOf" srcId="{F8143477-9C3F-6242-93F5-EFE0CCF987C8}" destId="{BAC29608-C98A-A04B-927E-DAC5416CB54D}" srcOrd="0" destOrd="0" presId="urn:microsoft.com/office/officeart/2005/8/layout/hList1"/>
    <dgm:cxn modelId="{4E53E591-32D3-D14C-A0AE-C8BD71353312}" type="presOf" srcId="{5F4CA0DC-2814-9F42-BBB9-9D9F7016D9AA}" destId="{0311AA7C-34E8-704F-9C48-D7E68F478CA8}" srcOrd="0" destOrd="0" presId="urn:microsoft.com/office/officeart/2005/8/layout/hList1"/>
    <dgm:cxn modelId="{D47C2FAD-FBC6-C74D-858D-98AAAA7341C4}" type="presOf" srcId="{C4EB7487-653F-0246-8067-F5488B79F8AA}" destId="{BAC29608-C98A-A04B-927E-DAC5416CB54D}" srcOrd="0" destOrd="4" presId="urn:microsoft.com/office/officeart/2005/8/layout/hList1"/>
    <dgm:cxn modelId="{C4E6883A-B135-6343-B8A1-26CB44CF6A38}" srcId="{2470E856-79F4-3345-8746-BB8C1C006A49}" destId="{2EA21E0A-A952-7842-BBB2-F1DD8FB6C460}" srcOrd="1" destOrd="0" parTransId="{098C4CB9-7590-D749-8AF4-3753C1A5D9BB}" sibTransId="{1A3DAA46-4D2E-3C48-BE20-C250690A9A75}"/>
    <dgm:cxn modelId="{D9D9EAAD-92EA-8946-A612-6155D2DD56F7}" srcId="{2470E856-79F4-3345-8746-BB8C1C006A49}" destId="{C4EB7487-653F-0246-8067-F5488B79F8AA}" srcOrd="4" destOrd="0" parTransId="{F7B16885-18CD-FF40-8BAF-00EEBED6A6DF}" sibTransId="{101E2DEF-907F-7446-8FAA-7DFCCDD6D6C7}"/>
    <dgm:cxn modelId="{EABB72F0-BAD7-E74E-A693-96AE7D337D70}" type="presParOf" srcId="{738677E6-3D0E-E747-B285-2AD2C71285AB}" destId="{402F40BA-B2D7-E84B-939E-FDBB9569A322}" srcOrd="0" destOrd="0" presId="urn:microsoft.com/office/officeart/2005/8/layout/hList1"/>
    <dgm:cxn modelId="{9C60E2A4-3008-DA4A-BAD4-0AF3B90144CD}" type="presParOf" srcId="{402F40BA-B2D7-E84B-939E-FDBB9569A322}" destId="{FBECA71C-B90C-F94F-A574-75517F8BCE47}" srcOrd="0" destOrd="0" presId="urn:microsoft.com/office/officeart/2005/8/layout/hList1"/>
    <dgm:cxn modelId="{583BA4C0-A32C-EC49-932C-50887F65F71B}" type="presParOf" srcId="{402F40BA-B2D7-E84B-939E-FDBB9569A322}" destId="{0311AA7C-34E8-704F-9C48-D7E68F478CA8}" srcOrd="1" destOrd="0" presId="urn:microsoft.com/office/officeart/2005/8/layout/hList1"/>
    <dgm:cxn modelId="{601BEA64-9599-2849-813B-E07AF0E3EDF6}" type="presParOf" srcId="{738677E6-3D0E-E747-B285-2AD2C71285AB}" destId="{5C705AA9-F43D-314D-B093-7BF84C77C5DD}" srcOrd="1" destOrd="0" presId="urn:microsoft.com/office/officeart/2005/8/layout/hList1"/>
    <dgm:cxn modelId="{DFE23E80-00EB-0245-9158-12F8F1E2F033}" type="presParOf" srcId="{738677E6-3D0E-E747-B285-2AD2C71285AB}" destId="{5CED223C-9859-F246-AEBF-E4A176A13B56}" srcOrd="2" destOrd="0" presId="urn:microsoft.com/office/officeart/2005/8/layout/hList1"/>
    <dgm:cxn modelId="{27E0C202-0775-9F43-BE29-A24EBD36A503}" type="presParOf" srcId="{5CED223C-9859-F246-AEBF-E4A176A13B56}" destId="{EC23AAA6-BCD5-154E-8EA9-EF401491A3B4}" srcOrd="0" destOrd="0" presId="urn:microsoft.com/office/officeart/2005/8/layout/hList1"/>
    <dgm:cxn modelId="{507392C1-D3D2-6F4D-A02C-31F94FC289BB}" type="presParOf" srcId="{5CED223C-9859-F246-AEBF-E4A176A13B56}" destId="{BAC29608-C98A-A04B-927E-DAC5416CB54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96134C0-48DC-0D42-8B41-C58DC96D359C}"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US"/>
        </a:p>
      </dgm:t>
    </dgm:pt>
    <dgm:pt modelId="{84E4A576-C20D-4D4A-9B64-B9323A32DD5F}">
      <dgm:prSet custT="1"/>
      <dgm:spPr>
        <a:solidFill>
          <a:srgbClr val="EC6851"/>
        </a:solidFill>
      </dgm:spPr>
      <dgm:t>
        <a:bodyPr/>
        <a:lstStyle/>
        <a:p>
          <a:pPr rtl="0"/>
          <a:r>
            <a:rPr lang="en-CA" sz="2400" dirty="0">
              <a:latin typeface="Segoe UI Semilight" panose="020B0402040204020203" pitchFamily="34" charset="0"/>
              <a:cs typeface="Segoe UI Semilight" panose="020B0402040204020203" pitchFamily="34" charset="0"/>
            </a:rPr>
            <a:t>Canadian Business Patterns</a:t>
          </a:r>
        </a:p>
        <a:p>
          <a:pPr rtl="0"/>
          <a:r>
            <a:rPr lang="en-CA" sz="2000" dirty="0">
              <a:latin typeface="Segoe UI Semilight" panose="020B0402040204020203" pitchFamily="34" charset="0"/>
              <a:cs typeface="Segoe UI Semilight" panose="020B0402040204020203" pitchFamily="34" charset="0"/>
            </a:rPr>
            <a:t>Census Tract and Census Subdivision</a:t>
          </a:r>
        </a:p>
      </dgm:t>
    </dgm:pt>
    <dgm:pt modelId="{C8FCCE7B-8AC8-E543-A6E4-74D8EDCC444E}" type="parTrans" cxnId="{4C19DBB1-8ED1-C846-99D7-CB1CE2284AF3}">
      <dgm:prSet/>
      <dgm:spPr/>
      <dgm:t>
        <a:bodyPr/>
        <a:lstStyle/>
        <a:p>
          <a:endParaRPr lang="en-US"/>
        </a:p>
      </dgm:t>
    </dgm:pt>
    <dgm:pt modelId="{A30DC277-1CCE-5A48-918B-696FAC94458E}" type="sibTrans" cxnId="{4C19DBB1-8ED1-C846-99D7-CB1CE2284AF3}">
      <dgm:prSet/>
      <dgm:spPr/>
      <dgm:t>
        <a:bodyPr/>
        <a:lstStyle/>
        <a:p>
          <a:endParaRPr lang="en-US"/>
        </a:p>
      </dgm:t>
    </dgm:pt>
    <dgm:pt modelId="{DB73FF7B-B1FD-3842-B811-8B38A37A7815}">
      <dgm:prSet custT="1"/>
      <dgm:spPr>
        <a:solidFill>
          <a:srgbClr val="EC6851"/>
        </a:solidFill>
      </dgm:spPr>
      <dgm:t>
        <a:bodyPr/>
        <a:lstStyle/>
        <a:p>
          <a:pPr rtl="0"/>
          <a:r>
            <a:rPr lang="en-CA" sz="2400" dirty="0">
              <a:latin typeface="Segoe UI Semilight" panose="020B0402040204020203" pitchFamily="34" charset="0"/>
              <a:cs typeface="Segoe UI Semilight" panose="020B0402040204020203" pitchFamily="34" charset="0"/>
            </a:rPr>
            <a:t>TransUnion Credit Report Characteristics</a:t>
          </a:r>
        </a:p>
        <a:p>
          <a:pPr rtl="0"/>
          <a:r>
            <a:rPr lang="en-CA" sz="2000" dirty="0">
              <a:latin typeface="Segoe UI Semilight" panose="020B0402040204020203" pitchFamily="34" charset="0"/>
              <a:cs typeface="Segoe UI Semilight" panose="020B0402040204020203" pitchFamily="34" charset="0"/>
            </a:rPr>
            <a:t>Six-digit Postal Code</a:t>
          </a:r>
        </a:p>
      </dgm:t>
    </dgm:pt>
    <dgm:pt modelId="{F2347291-8FA4-C447-80D5-272A41851887}" type="parTrans" cxnId="{0D0F0197-582B-9441-95B1-0BD09C69611F}">
      <dgm:prSet/>
      <dgm:spPr/>
      <dgm:t>
        <a:bodyPr/>
        <a:lstStyle/>
        <a:p>
          <a:endParaRPr lang="en-US"/>
        </a:p>
      </dgm:t>
    </dgm:pt>
    <dgm:pt modelId="{7C64185D-628F-4D4C-9F7C-02DDECCEEC47}" type="sibTrans" cxnId="{0D0F0197-582B-9441-95B1-0BD09C69611F}">
      <dgm:prSet/>
      <dgm:spPr/>
      <dgm:t>
        <a:bodyPr/>
        <a:lstStyle/>
        <a:p>
          <a:endParaRPr lang="en-US"/>
        </a:p>
      </dgm:t>
    </dgm:pt>
    <dgm:pt modelId="{884C708C-6367-CF4A-A5D4-9775805D7AC7}">
      <dgm:prSet custT="1"/>
      <dgm:spPr>
        <a:solidFill>
          <a:srgbClr val="EC6851"/>
        </a:solidFill>
      </dgm:spPr>
      <dgm:t>
        <a:bodyPr/>
        <a:lstStyle/>
        <a:p>
          <a:pPr rtl="0"/>
          <a:r>
            <a:rPr lang="en-CA" sz="2400" dirty="0">
              <a:latin typeface="Segoe UI Semilight" panose="020B0402040204020203" pitchFamily="34" charset="0"/>
              <a:cs typeface="Segoe UI Semilight" panose="020B0402040204020203" pitchFamily="34" charset="0"/>
            </a:rPr>
            <a:t>Permanent residents data (CIC)</a:t>
          </a:r>
        </a:p>
        <a:p>
          <a:pPr rtl="0"/>
          <a:r>
            <a:rPr lang="en-CA" sz="2000" dirty="0">
              <a:latin typeface="Segoe UI Semilight" panose="020B0402040204020203" pitchFamily="34" charset="0"/>
              <a:cs typeface="Segoe UI Semilight" panose="020B0402040204020203" pitchFamily="34" charset="0"/>
            </a:rPr>
            <a:t>Census Division</a:t>
          </a:r>
        </a:p>
      </dgm:t>
    </dgm:pt>
    <dgm:pt modelId="{00714065-EAE8-904A-A950-1155C3790DB8}" type="parTrans" cxnId="{E0469482-3CD6-8244-82AF-57ED1FAFAA57}">
      <dgm:prSet/>
      <dgm:spPr/>
      <dgm:t>
        <a:bodyPr/>
        <a:lstStyle/>
        <a:p>
          <a:endParaRPr lang="en-US"/>
        </a:p>
      </dgm:t>
    </dgm:pt>
    <dgm:pt modelId="{211CCFBE-66F4-2D40-9159-DB8E28BC2F4E}" type="sibTrans" cxnId="{E0469482-3CD6-8244-82AF-57ED1FAFAA57}">
      <dgm:prSet/>
      <dgm:spPr/>
      <dgm:t>
        <a:bodyPr/>
        <a:lstStyle/>
        <a:p>
          <a:endParaRPr lang="en-US"/>
        </a:p>
      </dgm:t>
    </dgm:pt>
    <dgm:pt modelId="{AF9F0BF2-8F99-424C-A684-55E09941F02C}">
      <dgm:prSet custT="1"/>
      <dgm:spPr>
        <a:solidFill>
          <a:srgbClr val="EC6851"/>
        </a:solidFill>
      </dgm:spPr>
      <dgm:t>
        <a:bodyPr/>
        <a:lstStyle/>
        <a:p>
          <a:pPr rtl="0"/>
          <a:r>
            <a:rPr lang="en-CA" sz="2400" dirty="0">
              <a:latin typeface="Segoe UI Semilight" panose="020B0402040204020203" pitchFamily="34" charset="0"/>
              <a:cs typeface="Segoe UI Semilight" panose="020B0402040204020203" pitchFamily="34" charset="0"/>
            </a:rPr>
            <a:t>Postal Code Conversion File</a:t>
          </a:r>
        </a:p>
      </dgm:t>
    </dgm:pt>
    <dgm:pt modelId="{AE0AC9C2-AF40-4140-983F-736A5717053C}" type="parTrans" cxnId="{E845E181-E14D-F54D-B4BC-92FAE38EB680}">
      <dgm:prSet/>
      <dgm:spPr/>
      <dgm:t>
        <a:bodyPr/>
        <a:lstStyle/>
        <a:p>
          <a:endParaRPr lang="en-US"/>
        </a:p>
      </dgm:t>
    </dgm:pt>
    <dgm:pt modelId="{7277D016-5439-CF4A-B7E1-27EB15965058}" type="sibTrans" cxnId="{E845E181-E14D-F54D-B4BC-92FAE38EB680}">
      <dgm:prSet/>
      <dgm:spPr/>
      <dgm:t>
        <a:bodyPr/>
        <a:lstStyle/>
        <a:p>
          <a:endParaRPr lang="en-US"/>
        </a:p>
      </dgm:t>
    </dgm:pt>
    <dgm:pt modelId="{AFBE9AC0-3363-6547-ADC3-F2C975751115}">
      <dgm:prSet custT="1"/>
      <dgm:spPr>
        <a:solidFill>
          <a:srgbClr val="EC6851"/>
        </a:solidFill>
      </dgm:spPr>
      <dgm:t>
        <a:bodyPr/>
        <a:lstStyle/>
        <a:p>
          <a:pPr rtl="0"/>
          <a:r>
            <a:rPr lang="en-CA" sz="2400" dirty="0">
              <a:latin typeface="Segoe UI Semilight" panose="020B0402040204020203" pitchFamily="34" charset="0"/>
              <a:cs typeface="Segoe UI Semilight" panose="020B0402040204020203" pitchFamily="34" charset="0"/>
            </a:rPr>
            <a:t>ENVISION </a:t>
          </a:r>
          <a:r>
            <a:rPr lang="en-CA" sz="2400" dirty="0" err="1">
              <a:latin typeface="Segoe UI Semilight" panose="020B0402040204020203" pitchFamily="34" charset="0"/>
              <a:cs typeface="Segoe UI Semilight" panose="020B0402040204020203" pitchFamily="34" charset="0"/>
            </a:rPr>
            <a:t>CensusPlus</a:t>
          </a:r>
          <a:endParaRPr lang="en-CA" sz="2400" dirty="0">
            <a:latin typeface="Segoe UI Semilight" panose="020B0402040204020203" pitchFamily="34" charset="0"/>
            <a:cs typeface="Segoe UI Semilight" panose="020B0402040204020203" pitchFamily="34" charset="0"/>
          </a:endParaRPr>
        </a:p>
      </dgm:t>
    </dgm:pt>
    <dgm:pt modelId="{492F101F-1F97-DF4C-B2F8-138F520E2C39}" type="parTrans" cxnId="{CD461502-D2FC-514C-9410-E7EFC836ECB3}">
      <dgm:prSet/>
      <dgm:spPr/>
      <dgm:t>
        <a:bodyPr/>
        <a:lstStyle/>
        <a:p>
          <a:endParaRPr lang="en-US"/>
        </a:p>
      </dgm:t>
    </dgm:pt>
    <dgm:pt modelId="{C3143947-30D4-594E-9B95-4B280562CAA8}" type="sibTrans" cxnId="{CD461502-D2FC-514C-9410-E7EFC836ECB3}">
      <dgm:prSet/>
      <dgm:spPr/>
      <dgm:t>
        <a:bodyPr/>
        <a:lstStyle/>
        <a:p>
          <a:endParaRPr lang="en-US"/>
        </a:p>
      </dgm:t>
    </dgm:pt>
    <dgm:pt modelId="{1EFFF5E5-BEBC-1D4A-A7E1-E1F7B77B87D5}">
      <dgm:prSet custT="1"/>
      <dgm:spPr>
        <a:solidFill>
          <a:srgbClr val="EC6851"/>
        </a:solidFill>
      </dgm:spPr>
      <dgm:t>
        <a:bodyPr/>
        <a:lstStyle/>
        <a:p>
          <a:pPr rtl="0"/>
          <a:r>
            <a:rPr lang="en-CA" sz="2400" dirty="0">
              <a:latin typeface="Segoe UI Semilight" panose="020B0402040204020203" pitchFamily="34" charset="0"/>
              <a:cs typeface="Segoe UI Semilight" panose="020B0402040204020203" pitchFamily="34" charset="0"/>
            </a:rPr>
            <a:t>General Social Survey </a:t>
          </a:r>
        </a:p>
        <a:p>
          <a:pPr rtl="0"/>
          <a:r>
            <a:rPr lang="en-CA" sz="2000" dirty="0">
              <a:latin typeface="Segoe UI Semilight" panose="020B0402040204020203" pitchFamily="34" charset="0"/>
              <a:cs typeface="Segoe UI Semilight" panose="020B0402040204020203" pitchFamily="34" charset="0"/>
            </a:rPr>
            <a:t>Census Subdivision</a:t>
          </a:r>
        </a:p>
      </dgm:t>
    </dgm:pt>
    <dgm:pt modelId="{7589CB03-03E9-7349-A6AB-A32AB20BFAB0}" type="parTrans" cxnId="{77164C6C-285F-3C47-83D8-38513BE4201E}">
      <dgm:prSet/>
      <dgm:spPr/>
      <dgm:t>
        <a:bodyPr/>
        <a:lstStyle/>
        <a:p>
          <a:endParaRPr lang="en-US"/>
        </a:p>
      </dgm:t>
    </dgm:pt>
    <dgm:pt modelId="{079E443E-B332-2E4B-8AD0-3D97A654261B}" type="sibTrans" cxnId="{77164C6C-285F-3C47-83D8-38513BE4201E}">
      <dgm:prSet/>
      <dgm:spPr/>
      <dgm:t>
        <a:bodyPr/>
        <a:lstStyle/>
        <a:p>
          <a:endParaRPr lang="en-US"/>
        </a:p>
      </dgm:t>
    </dgm:pt>
    <dgm:pt modelId="{AB4B380D-5724-A44C-A88E-7A86BF6C5B5D}" type="pres">
      <dgm:prSet presAssocID="{A96134C0-48DC-0D42-8B41-C58DC96D359C}" presName="diagram" presStyleCnt="0">
        <dgm:presLayoutVars>
          <dgm:dir/>
          <dgm:resizeHandles val="exact"/>
        </dgm:presLayoutVars>
      </dgm:prSet>
      <dgm:spPr/>
    </dgm:pt>
    <dgm:pt modelId="{046D6CBE-3CDB-4E40-8616-D52074548241}" type="pres">
      <dgm:prSet presAssocID="{84E4A576-C20D-4D4A-9B64-B9323A32DD5F}" presName="node" presStyleLbl="node1" presStyleIdx="0" presStyleCnt="6">
        <dgm:presLayoutVars>
          <dgm:bulletEnabled val="1"/>
        </dgm:presLayoutVars>
      </dgm:prSet>
      <dgm:spPr/>
    </dgm:pt>
    <dgm:pt modelId="{625E6365-56E1-3E47-B55A-C64C7148F743}" type="pres">
      <dgm:prSet presAssocID="{A30DC277-1CCE-5A48-918B-696FAC94458E}" presName="sibTrans" presStyleCnt="0"/>
      <dgm:spPr/>
    </dgm:pt>
    <dgm:pt modelId="{D0F45D37-2520-1B4C-95E9-F718919C104C}" type="pres">
      <dgm:prSet presAssocID="{DB73FF7B-B1FD-3842-B811-8B38A37A7815}" presName="node" presStyleLbl="node1" presStyleIdx="1" presStyleCnt="6">
        <dgm:presLayoutVars>
          <dgm:bulletEnabled val="1"/>
        </dgm:presLayoutVars>
      </dgm:prSet>
      <dgm:spPr/>
    </dgm:pt>
    <dgm:pt modelId="{50316D8C-F091-3147-BA7D-5F6C75F511F9}" type="pres">
      <dgm:prSet presAssocID="{7C64185D-628F-4D4C-9F7C-02DDECCEEC47}" presName="sibTrans" presStyleCnt="0"/>
      <dgm:spPr/>
    </dgm:pt>
    <dgm:pt modelId="{DD53A892-EB3C-AC49-9BA4-F7C60DC128FF}" type="pres">
      <dgm:prSet presAssocID="{884C708C-6367-CF4A-A5D4-9775805D7AC7}" presName="node" presStyleLbl="node1" presStyleIdx="2" presStyleCnt="6">
        <dgm:presLayoutVars>
          <dgm:bulletEnabled val="1"/>
        </dgm:presLayoutVars>
      </dgm:prSet>
      <dgm:spPr/>
    </dgm:pt>
    <dgm:pt modelId="{36118924-30D4-244B-8B3E-BEB69F50A556}" type="pres">
      <dgm:prSet presAssocID="{211CCFBE-66F4-2D40-9159-DB8E28BC2F4E}" presName="sibTrans" presStyleCnt="0"/>
      <dgm:spPr/>
    </dgm:pt>
    <dgm:pt modelId="{7BF4B88B-7978-0347-8275-123B5CD107D9}" type="pres">
      <dgm:prSet presAssocID="{AF9F0BF2-8F99-424C-A684-55E09941F02C}" presName="node" presStyleLbl="node1" presStyleIdx="3" presStyleCnt="6">
        <dgm:presLayoutVars>
          <dgm:bulletEnabled val="1"/>
        </dgm:presLayoutVars>
      </dgm:prSet>
      <dgm:spPr/>
    </dgm:pt>
    <dgm:pt modelId="{A500FCC9-907E-EA4D-BDA5-297A38D50F41}" type="pres">
      <dgm:prSet presAssocID="{7277D016-5439-CF4A-B7E1-27EB15965058}" presName="sibTrans" presStyleCnt="0"/>
      <dgm:spPr/>
    </dgm:pt>
    <dgm:pt modelId="{C67D85A2-0AB6-5240-BE26-0E93545C9DE8}" type="pres">
      <dgm:prSet presAssocID="{AFBE9AC0-3363-6547-ADC3-F2C975751115}" presName="node" presStyleLbl="node1" presStyleIdx="4" presStyleCnt="6">
        <dgm:presLayoutVars>
          <dgm:bulletEnabled val="1"/>
        </dgm:presLayoutVars>
      </dgm:prSet>
      <dgm:spPr/>
    </dgm:pt>
    <dgm:pt modelId="{8CEF5F28-FA2E-7E43-809D-1ADBC155FBC0}" type="pres">
      <dgm:prSet presAssocID="{C3143947-30D4-594E-9B95-4B280562CAA8}" presName="sibTrans" presStyleCnt="0"/>
      <dgm:spPr/>
    </dgm:pt>
    <dgm:pt modelId="{6806F1D7-E657-E54D-8AA4-D42684D53105}" type="pres">
      <dgm:prSet presAssocID="{1EFFF5E5-BEBC-1D4A-A7E1-E1F7B77B87D5}" presName="node" presStyleLbl="node1" presStyleIdx="5" presStyleCnt="6">
        <dgm:presLayoutVars>
          <dgm:bulletEnabled val="1"/>
        </dgm:presLayoutVars>
      </dgm:prSet>
      <dgm:spPr/>
    </dgm:pt>
  </dgm:ptLst>
  <dgm:cxnLst>
    <dgm:cxn modelId="{4C19DBB1-8ED1-C846-99D7-CB1CE2284AF3}" srcId="{A96134C0-48DC-0D42-8B41-C58DC96D359C}" destId="{84E4A576-C20D-4D4A-9B64-B9323A32DD5F}" srcOrd="0" destOrd="0" parTransId="{C8FCCE7B-8AC8-E543-A6E4-74D8EDCC444E}" sibTransId="{A30DC277-1CCE-5A48-918B-696FAC94458E}"/>
    <dgm:cxn modelId="{B37A384B-251A-FE4E-B8A7-7CACA8FCE96A}" type="presOf" srcId="{884C708C-6367-CF4A-A5D4-9775805D7AC7}" destId="{DD53A892-EB3C-AC49-9BA4-F7C60DC128FF}" srcOrd="0" destOrd="0" presId="urn:microsoft.com/office/officeart/2005/8/layout/default#1"/>
    <dgm:cxn modelId="{72DFF1D2-8195-4F49-88EB-5D6B89CE44AF}" type="presOf" srcId="{AF9F0BF2-8F99-424C-A684-55E09941F02C}" destId="{7BF4B88B-7978-0347-8275-123B5CD107D9}" srcOrd="0" destOrd="0" presId="urn:microsoft.com/office/officeart/2005/8/layout/default#1"/>
    <dgm:cxn modelId="{0166399C-F897-304E-9BDF-AF1778BB773E}" type="presOf" srcId="{AFBE9AC0-3363-6547-ADC3-F2C975751115}" destId="{C67D85A2-0AB6-5240-BE26-0E93545C9DE8}" srcOrd="0" destOrd="0" presId="urn:microsoft.com/office/officeart/2005/8/layout/default#1"/>
    <dgm:cxn modelId="{F8B8D102-E06A-8448-83DB-549282E48EDE}" type="presOf" srcId="{DB73FF7B-B1FD-3842-B811-8B38A37A7815}" destId="{D0F45D37-2520-1B4C-95E9-F718919C104C}" srcOrd="0" destOrd="0" presId="urn:microsoft.com/office/officeart/2005/8/layout/default#1"/>
    <dgm:cxn modelId="{97B86455-8D14-4A4D-960C-D3E357B72FFE}" type="presOf" srcId="{84E4A576-C20D-4D4A-9B64-B9323A32DD5F}" destId="{046D6CBE-3CDB-4E40-8616-D52074548241}" srcOrd="0" destOrd="0" presId="urn:microsoft.com/office/officeart/2005/8/layout/default#1"/>
    <dgm:cxn modelId="{406817F5-5E85-EB43-A6FB-BE19EDF2DF30}" type="presOf" srcId="{1EFFF5E5-BEBC-1D4A-A7E1-E1F7B77B87D5}" destId="{6806F1D7-E657-E54D-8AA4-D42684D53105}" srcOrd="0" destOrd="0" presId="urn:microsoft.com/office/officeart/2005/8/layout/default#1"/>
    <dgm:cxn modelId="{45BB4E96-C0CD-8643-B9CA-C2D36045A372}" type="presOf" srcId="{A96134C0-48DC-0D42-8B41-C58DC96D359C}" destId="{AB4B380D-5724-A44C-A88E-7A86BF6C5B5D}" srcOrd="0" destOrd="0" presId="urn:microsoft.com/office/officeart/2005/8/layout/default#1"/>
    <dgm:cxn modelId="{CD461502-D2FC-514C-9410-E7EFC836ECB3}" srcId="{A96134C0-48DC-0D42-8B41-C58DC96D359C}" destId="{AFBE9AC0-3363-6547-ADC3-F2C975751115}" srcOrd="4" destOrd="0" parTransId="{492F101F-1F97-DF4C-B2F8-138F520E2C39}" sibTransId="{C3143947-30D4-594E-9B95-4B280562CAA8}"/>
    <dgm:cxn modelId="{0D0F0197-582B-9441-95B1-0BD09C69611F}" srcId="{A96134C0-48DC-0D42-8B41-C58DC96D359C}" destId="{DB73FF7B-B1FD-3842-B811-8B38A37A7815}" srcOrd="1" destOrd="0" parTransId="{F2347291-8FA4-C447-80D5-272A41851887}" sibTransId="{7C64185D-628F-4D4C-9F7C-02DDECCEEC47}"/>
    <dgm:cxn modelId="{E845E181-E14D-F54D-B4BC-92FAE38EB680}" srcId="{A96134C0-48DC-0D42-8B41-C58DC96D359C}" destId="{AF9F0BF2-8F99-424C-A684-55E09941F02C}" srcOrd="3" destOrd="0" parTransId="{AE0AC9C2-AF40-4140-983F-736A5717053C}" sibTransId="{7277D016-5439-CF4A-B7E1-27EB15965058}"/>
    <dgm:cxn modelId="{77164C6C-285F-3C47-83D8-38513BE4201E}" srcId="{A96134C0-48DC-0D42-8B41-C58DC96D359C}" destId="{1EFFF5E5-BEBC-1D4A-A7E1-E1F7B77B87D5}" srcOrd="5" destOrd="0" parTransId="{7589CB03-03E9-7349-A6AB-A32AB20BFAB0}" sibTransId="{079E443E-B332-2E4B-8AD0-3D97A654261B}"/>
    <dgm:cxn modelId="{E0469482-3CD6-8244-82AF-57ED1FAFAA57}" srcId="{A96134C0-48DC-0D42-8B41-C58DC96D359C}" destId="{884C708C-6367-CF4A-A5D4-9775805D7AC7}" srcOrd="2" destOrd="0" parTransId="{00714065-EAE8-904A-A950-1155C3790DB8}" sibTransId="{211CCFBE-66F4-2D40-9159-DB8E28BC2F4E}"/>
    <dgm:cxn modelId="{E014426F-BBD4-234C-BEFD-3F4BB543EB48}" type="presParOf" srcId="{AB4B380D-5724-A44C-A88E-7A86BF6C5B5D}" destId="{046D6CBE-3CDB-4E40-8616-D52074548241}" srcOrd="0" destOrd="0" presId="urn:microsoft.com/office/officeart/2005/8/layout/default#1"/>
    <dgm:cxn modelId="{8388ED89-4B3E-0C4F-A95B-EAD3319F124E}" type="presParOf" srcId="{AB4B380D-5724-A44C-A88E-7A86BF6C5B5D}" destId="{625E6365-56E1-3E47-B55A-C64C7148F743}" srcOrd="1" destOrd="0" presId="urn:microsoft.com/office/officeart/2005/8/layout/default#1"/>
    <dgm:cxn modelId="{B6C46D1F-5F35-FF4F-BD6C-7301804CBA3D}" type="presParOf" srcId="{AB4B380D-5724-A44C-A88E-7A86BF6C5B5D}" destId="{D0F45D37-2520-1B4C-95E9-F718919C104C}" srcOrd="2" destOrd="0" presId="urn:microsoft.com/office/officeart/2005/8/layout/default#1"/>
    <dgm:cxn modelId="{ACF5BFB0-9E6E-9049-A84B-9205696049D1}" type="presParOf" srcId="{AB4B380D-5724-A44C-A88E-7A86BF6C5B5D}" destId="{50316D8C-F091-3147-BA7D-5F6C75F511F9}" srcOrd="3" destOrd="0" presId="urn:microsoft.com/office/officeart/2005/8/layout/default#1"/>
    <dgm:cxn modelId="{DE7B0C5F-DC5F-8845-9153-08F7CF09D079}" type="presParOf" srcId="{AB4B380D-5724-A44C-A88E-7A86BF6C5B5D}" destId="{DD53A892-EB3C-AC49-9BA4-F7C60DC128FF}" srcOrd="4" destOrd="0" presId="urn:microsoft.com/office/officeart/2005/8/layout/default#1"/>
    <dgm:cxn modelId="{82FD001B-6224-664E-81A5-77E5379343EC}" type="presParOf" srcId="{AB4B380D-5724-A44C-A88E-7A86BF6C5B5D}" destId="{36118924-30D4-244B-8B3E-BEB69F50A556}" srcOrd="5" destOrd="0" presId="urn:microsoft.com/office/officeart/2005/8/layout/default#1"/>
    <dgm:cxn modelId="{F318F534-6ED9-B943-B336-9C42CCCBEA6B}" type="presParOf" srcId="{AB4B380D-5724-A44C-A88E-7A86BF6C5B5D}" destId="{7BF4B88B-7978-0347-8275-123B5CD107D9}" srcOrd="6" destOrd="0" presId="urn:microsoft.com/office/officeart/2005/8/layout/default#1"/>
    <dgm:cxn modelId="{CD418D02-54FC-AE47-A922-42AAADF0EBEF}" type="presParOf" srcId="{AB4B380D-5724-A44C-A88E-7A86BF6C5B5D}" destId="{A500FCC9-907E-EA4D-BDA5-297A38D50F41}" srcOrd="7" destOrd="0" presId="urn:microsoft.com/office/officeart/2005/8/layout/default#1"/>
    <dgm:cxn modelId="{31EB86E7-552C-C847-AFEF-5E51DD4E4BFD}" type="presParOf" srcId="{AB4B380D-5724-A44C-A88E-7A86BF6C5B5D}" destId="{C67D85A2-0AB6-5240-BE26-0E93545C9DE8}" srcOrd="8" destOrd="0" presId="urn:microsoft.com/office/officeart/2005/8/layout/default#1"/>
    <dgm:cxn modelId="{C135DFC3-DB61-DE4D-A6C1-A34760DD47F2}" type="presParOf" srcId="{AB4B380D-5724-A44C-A88E-7A86BF6C5B5D}" destId="{8CEF5F28-FA2E-7E43-809D-1ADBC155FBC0}" srcOrd="9" destOrd="0" presId="urn:microsoft.com/office/officeart/2005/8/layout/default#1"/>
    <dgm:cxn modelId="{37D80B92-0308-894A-85DF-6DA38FE38AC8}" type="presParOf" srcId="{AB4B380D-5724-A44C-A88E-7A86BF6C5B5D}" destId="{6806F1D7-E657-E54D-8AA4-D42684D53105}"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CA71C-B90C-F94F-A574-75517F8BCE47}">
      <dsp:nvSpPr>
        <dsp:cNvPr id="0" name=""/>
        <dsp:cNvSpPr/>
      </dsp:nvSpPr>
      <dsp:spPr>
        <a:xfrm>
          <a:off x="0" y="132820"/>
          <a:ext cx="3982849" cy="1593139"/>
        </a:xfrm>
        <a:prstGeom prst="rect">
          <a:avLst/>
        </a:prstGeom>
        <a:solidFill>
          <a:srgbClr val="EC6851"/>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CA" sz="2400" kern="1200" dirty="0">
              <a:latin typeface="Segoe UI Semilight" panose="020B0402040204020203" pitchFamily="34" charset="0"/>
              <a:ea typeface="Open Sans" charset="0"/>
              <a:cs typeface="Segoe UI Semilight" panose="020B0402040204020203" pitchFamily="34" charset="0"/>
            </a:rPr>
            <a:t>Census and NHS</a:t>
          </a:r>
        </a:p>
        <a:p>
          <a:pPr marL="0" lvl="0" indent="0" algn="ctr" defTabSz="1066800" rtl="0">
            <a:lnSpc>
              <a:spcPct val="90000"/>
            </a:lnSpc>
            <a:spcBef>
              <a:spcPct val="0"/>
            </a:spcBef>
            <a:spcAft>
              <a:spcPct val="35000"/>
            </a:spcAft>
            <a:buNone/>
          </a:pPr>
          <a:r>
            <a:rPr lang="en-CA" sz="2000" kern="1200" dirty="0">
              <a:latin typeface="Segoe UI Semilight" panose="020B0402040204020203" pitchFamily="34" charset="0"/>
              <a:ea typeface="Open Sans" charset="0"/>
              <a:cs typeface="Segoe UI Semilight" panose="020B0402040204020203" pitchFamily="34" charset="0"/>
            </a:rPr>
            <a:t>Standard</a:t>
          </a:r>
          <a:r>
            <a:rPr lang="en-CA" sz="2000" kern="1200" baseline="0" dirty="0">
              <a:latin typeface="Segoe UI Semilight" panose="020B0402040204020203" pitchFamily="34" charset="0"/>
              <a:ea typeface="Open Sans" charset="0"/>
              <a:cs typeface="Segoe UI Semilight" panose="020B0402040204020203" pitchFamily="34" charset="0"/>
            </a:rPr>
            <a:t> and custom Census geographies </a:t>
          </a:r>
          <a:endParaRPr lang="en-CA" sz="2000" kern="1200" dirty="0">
            <a:latin typeface="Segoe UI Semilight" panose="020B0402040204020203" pitchFamily="34" charset="0"/>
            <a:ea typeface="Open Sans" charset="0"/>
            <a:cs typeface="Segoe UI Semilight" panose="020B0402040204020203" pitchFamily="34" charset="0"/>
          </a:endParaRPr>
        </a:p>
      </dsp:txBody>
      <dsp:txXfrm>
        <a:off x="0" y="132820"/>
        <a:ext cx="3982849" cy="1593139"/>
      </dsp:txXfrm>
    </dsp:sp>
    <dsp:sp modelId="{0311AA7C-34E8-704F-9C48-D7E68F478CA8}">
      <dsp:nvSpPr>
        <dsp:cNvPr id="0" name=""/>
        <dsp:cNvSpPr/>
      </dsp:nvSpPr>
      <dsp:spPr>
        <a:xfrm>
          <a:off x="41" y="1686592"/>
          <a:ext cx="3982849" cy="3513904"/>
        </a:xfrm>
        <a:prstGeom prst="rect">
          <a:avLst/>
        </a:prstGeom>
        <a:solidFill>
          <a:srgbClr val="CECECE"/>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CA" sz="2400" b="0" i="0" kern="1200" dirty="0">
              <a:solidFill>
                <a:schemeClr val="tx1"/>
              </a:solidFill>
              <a:latin typeface="Segoe UI Semilight" panose="020B0402040204020203" pitchFamily="34" charset="0"/>
              <a:ea typeface="Open Sans" charset="0"/>
              <a:cs typeface="Segoe UI Semilight" panose="020B0402040204020203" pitchFamily="34" charset="0"/>
            </a:rPr>
            <a:t>Community profiles</a:t>
          </a:r>
        </a:p>
        <a:p>
          <a:pPr marL="228600" lvl="1" indent="-228600" algn="l" defTabSz="1066800" rtl="0">
            <a:lnSpc>
              <a:spcPct val="90000"/>
            </a:lnSpc>
            <a:spcBef>
              <a:spcPct val="0"/>
            </a:spcBef>
            <a:spcAft>
              <a:spcPct val="15000"/>
            </a:spcAft>
            <a:buChar char="•"/>
          </a:pPr>
          <a:r>
            <a:rPr lang="en-CA" sz="2400" b="0" i="0" kern="1200" dirty="0">
              <a:solidFill>
                <a:schemeClr val="tx1"/>
              </a:solidFill>
              <a:latin typeface="Segoe UI Semilight" panose="020B0402040204020203" pitchFamily="34" charset="0"/>
              <a:ea typeface="Open Sans" charset="0"/>
              <a:cs typeface="Segoe UI Semilight" panose="020B0402040204020203" pitchFamily="34" charset="0"/>
            </a:rPr>
            <a:t>Target group profiles</a:t>
          </a:r>
        </a:p>
        <a:p>
          <a:pPr marL="228600" lvl="1" indent="-228600" algn="l" defTabSz="1066800" rtl="0">
            <a:lnSpc>
              <a:spcPct val="90000"/>
            </a:lnSpc>
            <a:spcBef>
              <a:spcPct val="0"/>
            </a:spcBef>
            <a:spcAft>
              <a:spcPct val="15000"/>
            </a:spcAft>
            <a:buChar char="•"/>
          </a:pPr>
          <a:r>
            <a:rPr lang="en-CA" sz="2400" b="0" i="0" kern="1200" dirty="0">
              <a:solidFill>
                <a:schemeClr val="tx1"/>
              </a:solidFill>
              <a:latin typeface="Segoe UI Semilight" panose="020B0402040204020203" pitchFamily="34" charset="0"/>
              <a:ea typeface="Open Sans" charset="0"/>
              <a:cs typeface="Segoe UI Semilight" panose="020B0402040204020203" pitchFamily="34" charset="0"/>
            </a:rPr>
            <a:t>Topic-based tabulations</a:t>
          </a:r>
        </a:p>
        <a:p>
          <a:pPr marL="228600" lvl="1" indent="-228600" algn="l" defTabSz="1066800" rtl="0">
            <a:lnSpc>
              <a:spcPct val="90000"/>
            </a:lnSpc>
            <a:spcBef>
              <a:spcPct val="0"/>
            </a:spcBef>
            <a:spcAft>
              <a:spcPct val="15000"/>
            </a:spcAft>
            <a:buChar char="•"/>
          </a:pPr>
          <a:r>
            <a:rPr lang="en-CA" sz="2400" b="0" i="0" kern="1200" dirty="0">
              <a:solidFill>
                <a:schemeClr val="tx1"/>
              </a:solidFill>
              <a:latin typeface="Segoe UI Semilight" panose="020B0402040204020203" pitchFamily="34" charset="0"/>
              <a:ea typeface="Open Sans" charset="0"/>
              <a:cs typeface="Segoe UI Semilight" panose="020B0402040204020203" pitchFamily="34" charset="0"/>
            </a:rPr>
            <a:t>Community Poverty Project</a:t>
          </a:r>
        </a:p>
      </dsp:txBody>
      <dsp:txXfrm>
        <a:off x="41" y="1686592"/>
        <a:ext cx="3982849" cy="3513904"/>
      </dsp:txXfrm>
    </dsp:sp>
    <dsp:sp modelId="{EC23AAA6-BCD5-154E-8EA9-EF401491A3B4}">
      <dsp:nvSpPr>
        <dsp:cNvPr id="0" name=""/>
        <dsp:cNvSpPr/>
      </dsp:nvSpPr>
      <dsp:spPr>
        <a:xfrm>
          <a:off x="4525275" y="90352"/>
          <a:ext cx="3982849" cy="1593139"/>
        </a:xfrm>
        <a:prstGeom prst="rect">
          <a:avLst/>
        </a:prstGeom>
        <a:solidFill>
          <a:srgbClr val="EC6851"/>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CA" sz="2400" kern="1200" dirty="0" err="1">
              <a:latin typeface="Segoe UI Semilight" panose="020B0402040204020203" pitchFamily="34" charset="0"/>
              <a:ea typeface="Open Sans" charset="0"/>
              <a:cs typeface="Segoe UI Semilight" panose="020B0402040204020203" pitchFamily="34" charset="0"/>
            </a:rPr>
            <a:t>Taxfiler</a:t>
          </a:r>
          <a:r>
            <a:rPr lang="en-CA" sz="2400" kern="1200" dirty="0">
              <a:latin typeface="Segoe UI Semilight" panose="020B0402040204020203" pitchFamily="34" charset="0"/>
              <a:ea typeface="Open Sans" charset="0"/>
              <a:cs typeface="Segoe UI Semilight" panose="020B0402040204020203" pitchFamily="34" charset="0"/>
            </a:rPr>
            <a:t> (T1FF)</a:t>
          </a:r>
        </a:p>
        <a:p>
          <a:pPr marL="0" lvl="0" indent="0" algn="ctr" defTabSz="1066800" rtl="0">
            <a:lnSpc>
              <a:spcPct val="90000"/>
            </a:lnSpc>
            <a:spcBef>
              <a:spcPct val="0"/>
            </a:spcBef>
            <a:spcAft>
              <a:spcPct val="35000"/>
            </a:spcAft>
            <a:buNone/>
          </a:pPr>
          <a:r>
            <a:rPr lang="en-CA" sz="2000" kern="1200" dirty="0">
              <a:latin typeface="Segoe UI Semilight" panose="020B0402040204020203" pitchFamily="34" charset="0"/>
              <a:ea typeface="Open Sans" charset="0"/>
              <a:cs typeface="Segoe UI Semilight" panose="020B0402040204020203" pitchFamily="34" charset="0"/>
            </a:rPr>
            <a:t>Standard postal</a:t>
          </a:r>
          <a:r>
            <a:rPr lang="en-CA" sz="2000" kern="1200" baseline="0" dirty="0">
              <a:latin typeface="Segoe UI Semilight" panose="020B0402040204020203" pitchFamily="34" charset="0"/>
              <a:ea typeface="Open Sans" charset="0"/>
              <a:cs typeface="Segoe UI Semilight" panose="020B0402040204020203" pitchFamily="34" charset="0"/>
            </a:rPr>
            <a:t> geographies and some Census geographies</a:t>
          </a:r>
          <a:endParaRPr lang="en-CA" sz="2000" kern="1200" dirty="0">
            <a:latin typeface="Segoe UI Semilight" panose="020B0402040204020203" pitchFamily="34" charset="0"/>
            <a:ea typeface="Open Sans" charset="0"/>
            <a:cs typeface="Segoe UI Semilight" panose="020B0402040204020203" pitchFamily="34" charset="0"/>
          </a:endParaRPr>
        </a:p>
      </dsp:txBody>
      <dsp:txXfrm>
        <a:off x="4525275" y="90352"/>
        <a:ext cx="3982849" cy="1593139"/>
      </dsp:txXfrm>
    </dsp:sp>
    <dsp:sp modelId="{BAC29608-C98A-A04B-927E-DAC5416CB54D}">
      <dsp:nvSpPr>
        <dsp:cNvPr id="0" name=""/>
        <dsp:cNvSpPr/>
      </dsp:nvSpPr>
      <dsp:spPr>
        <a:xfrm>
          <a:off x="4540489" y="1559190"/>
          <a:ext cx="3982849" cy="3683774"/>
        </a:xfrm>
        <a:prstGeom prst="rect">
          <a:avLst/>
        </a:prstGeom>
        <a:solidFill>
          <a:srgbClr val="CECECE">
            <a:alpha val="90000"/>
          </a:srgb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CA" sz="2200" b="0" i="0" kern="1200" dirty="0">
              <a:solidFill>
                <a:schemeClr val="tx1"/>
              </a:solidFill>
              <a:latin typeface="Segoe UI Semilight" panose="020B0402040204020203" pitchFamily="34" charset="0"/>
              <a:ea typeface="Open Sans" charset="0"/>
              <a:cs typeface="Segoe UI Semilight" panose="020B0402040204020203" pitchFamily="34" charset="0"/>
            </a:rPr>
            <a:t>Family data</a:t>
          </a:r>
        </a:p>
        <a:p>
          <a:pPr marL="228600" lvl="1" indent="-228600" algn="l" defTabSz="977900" rtl="0">
            <a:lnSpc>
              <a:spcPct val="90000"/>
            </a:lnSpc>
            <a:spcBef>
              <a:spcPct val="0"/>
            </a:spcBef>
            <a:spcAft>
              <a:spcPct val="15000"/>
            </a:spcAft>
            <a:buChar char="•"/>
          </a:pPr>
          <a:r>
            <a:rPr lang="en-CA" sz="2200" b="0" i="0" kern="1200" dirty="0">
              <a:solidFill>
                <a:schemeClr val="tx1"/>
              </a:solidFill>
              <a:latin typeface="Segoe UI Semilight" panose="020B0402040204020203" pitchFamily="34" charset="0"/>
              <a:ea typeface="Open Sans" charset="0"/>
              <a:cs typeface="Segoe UI Semilight" panose="020B0402040204020203" pitchFamily="34" charset="0"/>
            </a:rPr>
            <a:t>Individual data</a:t>
          </a:r>
        </a:p>
        <a:p>
          <a:pPr marL="228600" lvl="1" indent="-228600" algn="l" defTabSz="977900" rtl="0">
            <a:lnSpc>
              <a:spcPct val="90000"/>
            </a:lnSpc>
            <a:spcBef>
              <a:spcPct val="0"/>
            </a:spcBef>
            <a:spcAft>
              <a:spcPct val="15000"/>
            </a:spcAft>
            <a:buChar char="•"/>
          </a:pPr>
          <a:r>
            <a:rPr lang="en-CA" sz="2200" b="0" i="0" kern="1200" dirty="0">
              <a:solidFill>
                <a:schemeClr val="tx1"/>
              </a:solidFill>
              <a:latin typeface="Segoe UI Semilight" panose="020B0402040204020203" pitchFamily="34" charset="0"/>
              <a:ea typeface="Open Sans" charset="0"/>
              <a:cs typeface="Segoe UI Semilight" panose="020B0402040204020203" pitchFamily="34" charset="0"/>
            </a:rPr>
            <a:t>Seniors</a:t>
          </a:r>
        </a:p>
        <a:p>
          <a:pPr marL="228600" lvl="1" indent="-228600" algn="l" defTabSz="977900" rtl="0">
            <a:lnSpc>
              <a:spcPct val="90000"/>
            </a:lnSpc>
            <a:spcBef>
              <a:spcPct val="0"/>
            </a:spcBef>
            <a:spcAft>
              <a:spcPct val="15000"/>
            </a:spcAft>
            <a:buChar char="•"/>
          </a:pPr>
          <a:r>
            <a:rPr lang="en-CA" sz="2200" b="0" i="0" kern="1200" dirty="0">
              <a:solidFill>
                <a:schemeClr val="tx1"/>
              </a:solidFill>
              <a:latin typeface="Segoe UI Semilight" panose="020B0402040204020203" pitchFamily="34" charset="0"/>
              <a:ea typeface="Open Sans" charset="0"/>
              <a:cs typeface="Segoe UI Semilight" panose="020B0402040204020203" pitchFamily="34" charset="0"/>
            </a:rPr>
            <a:t>Financial data and charitable donations</a:t>
          </a:r>
        </a:p>
        <a:p>
          <a:pPr marL="228600" lvl="1" indent="-228600" algn="l" defTabSz="977900" rtl="0">
            <a:lnSpc>
              <a:spcPct val="90000"/>
            </a:lnSpc>
            <a:spcBef>
              <a:spcPct val="0"/>
            </a:spcBef>
            <a:spcAft>
              <a:spcPct val="15000"/>
            </a:spcAft>
            <a:buChar char="•"/>
          </a:pPr>
          <a:r>
            <a:rPr lang="en-CA" sz="2200" b="0" i="0" kern="1200" dirty="0">
              <a:solidFill>
                <a:schemeClr val="tx1"/>
              </a:solidFill>
              <a:latin typeface="Segoe UI Semilight" panose="020B0402040204020203" pitchFamily="34" charset="0"/>
              <a:ea typeface="Open Sans" charset="0"/>
              <a:cs typeface="Segoe UI Semilight" panose="020B0402040204020203" pitchFamily="34" charset="0"/>
            </a:rPr>
            <a:t>Migration</a:t>
          </a:r>
        </a:p>
        <a:p>
          <a:pPr marL="228600" lvl="1" indent="-228600" algn="l" defTabSz="977900" rtl="0">
            <a:lnSpc>
              <a:spcPct val="90000"/>
            </a:lnSpc>
            <a:spcBef>
              <a:spcPct val="0"/>
            </a:spcBef>
            <a:spcAft>
              <a:spcPct val="15000"/>
            </a:spcAft>
            <a:buChar char="•"/>
          </a:pPr>
          <a:r>
            <a:rPr lang="en-CA" sz="2200" b="0" i="0" kern="1200" dirty="0">
              <a:solidFill>
                <a:schemeClr val="tx1"/>
              </a:solidFill>
              <a:latin typeface="Segoe UI Semilight" panose="020B0402040204020203" pitchFamily="34" charset="0"/>
              <a:ea typeface="Open Sans" charset="0"/>
              <a:cs typeface="Segoe UI Semilight" panose="020B0402040204020203" pitchFamily="34" charset="0"/>
            </a:rPr>
            <a:t>Inequality and working poverty</a:t>
          </a:r>
        </a:p>
      </dsp:txBody>
      <dsp:txXfrm>
        <a:off x="4540489" y="1559190"/>
        <a:ext cx="3982849" cy="3683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D6CBE-3CDB-4E40-8616-D52074548241}">
      <dsp:nvSpPr>
        <dsp:cNvPr id="0" name=""/>
        <dsp:cNvSpPr/>
      </dsp:nvSpPr>
      <dsp:spPr>
        <a:xfrm>
          <a:off x="0" y="573683"/>
          <a:ext cx="2464593" cy="1478756"/>
        </a:xfrm>
        <a:prstGeom prst="rect">
          <a:avLst/>
        </a:prstGeom>
        <a:solidFill>
          <a:srgbClr val="EC6851"/>
        </a:soli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CA" sz="2400" kern="1200" dirty="0">
              <a:latin typeface="Segoe UI Semilight" panose="020B0402040204020203" pitchFamily="34" charset="0"/>
              <a:cs typeface="Segoe UI Semilight" panose="020B0402040204020203" pitchFamily="34" charset="0"/>
            </a:rPr>
            <a:t>Canadian Business Patterns</a:t>
          </a:r>
        </a:p>
        <a:p>
          <a:pPr marL="0" lvl="0" indent="0" algn="ctr" defTabSz="1066800" rtl="0">
            <a:lnSpc>
              <a:spcPct val="90000"/>
            </a:lnSpc>
            <a:spcBef>
              <a:spcPct val="0"/>
            </a:spcBef>
            <a:spcAft>
              <a:spcPct val="35000"/>
            </a:spcAft>
            <a:buNone/>
          </a:pPr>
          <a:r>
            <a:rPr lang="en-CA" sz="2000" kern="1200" dirty="0">
              <a:latin typeface="Segoe UI Semilight" panose="020B0402040204020203" pitchFamily="34" charset="0"/>
              <a:cs typeface="Segoe UI Semilight" panose="020B0402040204020203" pitchFamily="34" charset="0"/>
            </a:rPr>
            <a:t>Census Tract and Census Subdivision</a:t>
          </a:r>
        </a:p>
      </dsp:txBody>
      <dsp:txXfrm>
        <a:off x="0" y="573683"/>
        <a:ext cx="2464593" cy="1478756"/>
      </dsp:txXfrm>
    </dsp:sp>
    <dsp:sp modelId="{D0F45D37-2520-1B4C-95E9-F718919C104C}">
      <dsp:nvSpPr>
        <dsp:cNvPr id="0" name=""/>
        <dsp:cNvSpPr/>
      </dsp:nvSpPr>
      <dsp:spPr>
        <a:xfrm>
          <a:off x="2711053" y="573683"/>
          <a:ext cx="2464593" cy="1478756"/>
        </a:xfrm>
        <a:prstGeom prst="rect">
          <a:avLst/>
        </a:prstGeom>
        <a:solidFill>
          <a:srgbClr val="EC6851"/>
        </a:soli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CA" sz="2400" kern="1200" dirty="0">
              <a:latin typeface="Segoe UI Semilight" panose="020B0402040204020203" pitchFamily="34" charset="0"/>
              <a:cs typeface="Segoe UI Semilight" panose="020B0402040204020203" pitchFamily="34" charset="0"/>
            </a:rPr>
            <a:t>TransUnion Credit Report Characteristics</a:t>
          </a:r>
        </a:p>
        <a:p>
          <a:pPr marL="0" lvl="0" indent="0" algn="ctr" defTabSz="1066800" rtl="0">
            <a:lnSpc>
              <a:spcPct val="90000"/>
            </a:lnSpc>
            <a:spcBef>
              <a:spcPct val="0"/>
            </a:spcBef>
            <a:spcAft>
              <a:spcPct val="35000"/>
            </a:spcAft>
            <a:buNone/>
          </a:pPr>
          <a:r>
            <a:rPr lang="en-CA" sz="2000" kern="1200" dirty="0">
              <a:latin typeface="Segoe UI Semilight" panose="020B0402040204020203" pitchFamily="34" charset="0"/>
              <a:cs typeface="Segoe UI Semilight" panose="020B0402040204020203" pitchFamily="34" charset="0"/>
            </a:rPr>
            <a:t>Six-digit Postal Code</a:t>
          </a:r>
        </a:p>
      </dsp:txBody>
      <dsp:txXfrm>
        <a:off x="2711053" y="573683"/>
        <a:ext cx="2464593" cy="1478756"/>
      </dsp:txXfrm>
    </dsp:sp>
    <dsp:sp modelId="{DD53A892-EB3C-AC49-9BA4-F7C60DC128FF}">
      <dsp:nvSpPr>
        <dsp:cNvPr id="0" name=""/>
        <dsp:cNvSpPr/>
      </dsp:nvSpPr>
      <dsp:spPr>
        <a:xfrm>
          <a:off x="5422106" y="573683"/>
          <a:ext cx="2464593" cy="1478756"/>
        </a:xfrm>
        <a:prstGeom prst="rect">
          <a:avLst/>
        </a:prstGeom>
        <a:solidFill>
          <a:srgbClr val="EC6851"/>
        </a:soli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CA" sz="2400" kern="1200" dirty="0">
              <a:latin typeface="Segoe UI Semilight" panose="020B0402040204020203" pitchFamily="34" charset="0"/>
              <a:cs typeface="Segoe UI Semilight" panose="020B0402040204020203" pitchFamily="34" charset="0"/>
            </a:rPr>
            <a:t>Permanent residents data (CIC)</a:t>
          </a:r>
        </a:p>
        <a:p>
          <a:pPr marL="0" lvl="0" indent="0" algn="ctr" defTabSz="1066800" rtl="0">
            <a:lnSpc>
              <a:spcPct val="90000"/>
            </a:lnSpc>
            <a:spcBef>
              <a:spcPct val="0"/>
            </a:spcBef>
            <a:spcAft>
              <a:spcPct val="35000"/>
            </a:spcAft>
            <a:buNone/>
          </a:pPr>
          <a:r>
            <a:rPr lang="en-CA" sz="2000" kern="1200" dirty="0">
              <a:latin typeface="Segoe UI Semilight" panose="020B0402040204020203" pitchFamily="34" charset="0"/>
              <a:cs typeface="Segoe UI Semilight" panose="020B0402040204020203" pitchFamily="34" charset="0"/>
            </a:rPr>
            <a:t>Census Division</a:t>
          </a:r>
        </a:p>
      </dsp:txBody>
      <dsp:txXfrm>
        <a:off x="5422106" y="573683"/>
        <a:ext cx="2464593" cy="1478756"/>
      </dsp:txXfrm>
    </dsp:sp>
    <dsp:sp modelId="{7BF4B88B-7978-0347-8275-123B5CD107D9}">
      <dsp:nvSpPr>
        <dsp:cNvPr id="0" name=""/>
        <dsp:cNvSpPr/>
      </dsp:nvSpPr>
      <dsp:spPr>
        <a:xfrm>
          <a:off x="0" y="2298898"/>
          <a:ext cx="2464593" cy="1478756"/>
        </a:xfrm>
        <a:prstGeom prst="rect">
          <a:avLst/>
        </a:prstGeom>
        <a:solidFill>
          <a:srgbClr val="EC6851"/>
        </a:soli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CA" sz="2400" kern="1200" dirty="0">
              <a:latin typeface="Segoe UI Semilight" panose="020B0402040204020203" pitchFamily="34" charset="0"/>
              <a:cs typeface="Segoe UI Semilight" panose="020B0402040204020203" pitchFamily="34" charset="0"/>
            </a:rPr>
            <a:t>Postal Code Conversion File</a:t>
          </a:r>
        </a:p>
      </dsp:txBody>
      <dsp:txXfrm>
        <a:off x="0" y="2298898"/>
        <a:ext cx="2464593" cy="1478756"/>
      </dsp:txXfrm>
    </dsp:sp>
    <dsp:sp modelId="{C67D85A2-0AB6-5240-BE26-0E93545C9DE8}">
      <dsp:nvSpPr>
        <dsp:cNvPr id="0" name=""/>
        <dsp:cNvSpPr/>
      </dsp:nvSpPr>
      <dsp:spPr>
        <a:xfrm>
          <a:off x="2711053" y="2298898"/>
          <a:ext cx="2464593" cy="1478756"/>
        </a:xfrm>
        <a:prstGeom prst="rect">
          <a:avLst/>
        </a:prstGeom>
        <a:solidFill>
          <a:srgbClr val="EC6851"/>
        </a:soli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CA" sz="2400" kern="1200" dirty="0">
              <a:latin typeface="Segoe UI Semilight" panose="020B0402040204020203" pitchFamily="34" charset="0"/>
              <a:cs typeface="Segoe UI Semilight" panose="020B0402040204020203" pitchFamily="34" charset="0"/>
            </a:rPr>
            <a:t>ENVISION </a:t>
          </a:r>
          <a:r>
            <a:rPr lang="en-CA" sz="2400" kern="1200" dirty="0" err="1">
              <a:latin typeface="Segoe UI Semilight" panose="020B0402040204020203" pitchFamily="34" charset="0"/>
              <a:cs typeface="Segoe UI Semilight" panose="020B0402040204020203" pitchFamily="34" charset="0"/>
            </a:rPr>
            <a:t>CensusPlus</a:t>
          </a:r>
          <a:endParaRPr lang="en-CA" sz="2400" kern="1200" dirty="0">
            <a:latin typeface="Segoe UI Semilight" panose="020B0402040204020203" pitchFamily="34" charset="0"/>
            <a:cs typeface="Segoe UI Semilight" panose="020B0402040204020203" pitchFamily="34" charset="0"/>
          </a:endParaRPr>
        </a:p>
      </dsp:txBody>
      <dsp:txXfrm>
        <a:off x="2711053" y="2298898"/>
        <a:ext cx="2464593" cy="1478756"/>
      </dsp:txXfrm>
    </dsp:sp>
    <dsp:sp modelId="{6806F1D7-E657-E54D-8AA4-D42684D53105}">
      <dsp:nvSpPr>
        <dsp:cNvPr id="0" name=""/>
        <dsp:cNvSpPr/>
      </dsp:nvSpPr>
      <dsp:spPr>
        <a:xfrm>
          <a:off x="5422106" y="2298898"/>
          <a:ext cx="2464593" cy="1478756"/>
        </a:xfrm>
        <a:prstGeom prst="rect">
          <a:avLst/>
        </a:prstGeom>
        <a:solidFill>
          <a:srgbClr val="EC6851"/>
        </a:soli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CA" sz="2400" kern="1200" dirty="0">
              <a:latin typeface="Segoe UI Semilight" panose="020B0402040204020203" pitchFamily="34" charset="0"/>
              <a:cs typeface="Segoe UI Semilight" panose="020B0402040204020203" pitchFamily="34" charset="0"/>
            </a:rPr>
            <a:t>General Social Survey </a:t>
          </a:r>
        </a:p>
        <a:p>
          <a:pPr marL="0" lvl="0" indent="0" algn="ctr" defTabSz="1066800" rtl="0">
            <a:lnSpc>
              <a:spcPct val="90000"/>
            </a:lnSpc>
            <a:spcBef>
              <a:spcPct val="0"/>
            </a:spcBef>
            <a:spcAft>
              <a:spcPct val="35000"/>
            </a:spcAft>
            <a:buNone/>
          </a:pPr>
          <a:r>
            <a:rPr lang="en-CA" sz="2000" kern="1200" dirty="0">
              <a:latin typeface="Segoe UI Semilight" panose="020B0402040204020203" pitchFamily="34" charset="0"/>
              <a:cs typeface="Segoe UI Semilight" panose="020B0402040204020203" pitchFamily="34" charset="0"/>
            </a:rPr>
            <a:t>Census Subdivision</a:t>
          </a:r>
        </a:p>
      </dsp:txBody>
      <dsp:txXfrm>
        <a:off x="5422106" y="2298898"/>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E5B431-07EE-4F7B-92BD-358A3A96182E}" type="datetimeFigureOut">
              <a:rPr lang="en-US" smtClean="0"/>
              <a:t>5/18/2016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866BCE-4159-425F-905B-BEA5BCE05B81}" type="slidenum">
              <a:rPr lang="en-US" smtClean="0"/>
              <a:t>‹#›</a:t>
            </a:fld>
            <a:endParaRPr lang="en-US" dirty="0"/>
          </a:p>
        </p:txBody>
      </p:sp>
    </p:spTree>
    <p:extLst>
      <p:ext uri="{BB962C8B-B14F-4D97-AF65-F5344CB8AC3E}">
        <p14:creationId xmlns:p14="http://schemas.microsoft.com/office/powerpoint/2010/main" val="1289838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ommunitydata.ca/sites/default/files/ccsd-cdp_cs-007_peel.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ommunitydata.ca/sites/default/files/ccsd-cdp_cs-001_halton.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ommunitydata.ca/sites/default/files/ccsd-cdp_cs-004_psn.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ommunitydata.ca/sites/default/files/ccsd-cdp_cs-006_vancouver.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Part1 brings together all of the information about the program. Part 2 looks at unique information available on poverty. Part 3 goes through different examples, including the NFHI as a mapping tool. Deliver some key messages: </a:t>
            </a:r>
            <a:r>
              <a:rPr lang="en-US" sz="1200" kern="1200" dirty="0">
                <a:solidFill>
                  <a:schemeClr val="tx1"/>
                </a:solidFill>
                <a:effectLst/>
                <a:latin typeface="+mn-lt"/>
                <a:ea typeface="+mn-ea"/>
                <a:cs typeface="+mn-cs"/>
              </a:rPr>
              <a:t>community data is key to effective organizing and planning. </a:t>
            </a:r>
            <a:r>
              <a:rPr lang="en-CA" sz="1200" kern="1200" dirty="0">
                <a:solidFill>
                  <a:schemeClr val="tx1"/>
                </a:solidFill>
                <a:effectLst/>
                <a:latin typeface="+mn-lt"/>
                <a:ea typeface="+mn-ea"/>
                <a:cs typeface="+mn-cs"/>
              </a:rPr>
              <a:t>We need to clarify the message of the session up front and end with an</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invitation to join an existing consortium or launch a new one. </a:t>
            </a:r>
          </a:p>
        </p:txBody>
      </p:sp>
      <p:sp>
        <p:nvSpPr>
          <p:cNvPr id="4" name="Slide Number Placeholder 3"/>
          <p:cNvSpPr>
            <a:spLocks noGrp="1"/>
          </p:cNvSpPr>
          <p:nvPr>
            <p:ph type="sldNum" sz="quarter" idx="10"/>
          </p:nvPr>
        </p:nvSpPr>
        <p:spPr/>
        <p:txBody>
          <a:bodyPr/>
          <a:lstStyle/>
          <a:p>
            <a:fld id="{24866BCE-4159-425F-905B-BEA5BCE05B81}" type="slidenum">
              <a:rPr lang="en-US" smtClean="0"/>
              <a:t>2</a:t>
            </a:fld>
            <a:endParaRPr lang="en-US" dirty="0"/>
          </a:p>
        </p:txBody>
      </p:sp>
    </p:spTree>
    <p:extLst>
      <p:ext uri="{BB962C8B-B14F-4D97-AF65-F5344CB8AC3E}">
        <p14:creationId xmlns:p14="http://schemas.microsoft.com/office/powerpoint/2010/main" val="2602478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Date of Publication: </a:t>
            </a:r>
            <a:r>
              <a:rPr lang="en-CA" sz="1200" kern="1200" dirty="0">
                <a:solidFill>
                  <a:schemeClr val="tx1"/>
                </a:solidFill>
                <a:effectLst/>
                <a:latin typeface="+mn-lt"/>
                <a:ea typeface="+mn-ea"/>
                <a:cs typeface="+mn-cs"/>
              </a:rPr>
              <a:t>February 2015</a:t>
            </a:r>
          </a:p>
          <a:p>
            <a:r>
              <a:rPr lang="en-CA" sz="1200" b="1" kern="1200" dirty="0">
                <a:solidFill>
                  <a:schemeClr val="tx1"/>
                </a:solidFill>
                <a:effectLst/>
                <a:latin typeface="+mn-lt"/>
                <a:ea typeface="+mn-ea"/>
                <a:cs typeface="+mn-cs"/>
              </a:rPr>
              <a:t>Author:</a:t>
            </a:r>
            <a:r>
              <a:rPr lang="en-CA" sz="1200" kern="1200" dirty="0">
                <a:solidFill>
                  <a:schemeClr val="tx1"/>
                </a:solidFill>
                <a:effectLst/>
                <a:latin typeface="+mn-lt"/>
                <a:ea typeface="+mn-ea"/>
                <a:cs typeface="+mn-cs"/>
              </a:rPr>
              <a:t> Peel Data Centre, Region of Peel</a:t>
            </a:r>
          </a:p>
          <a:p>
            <a:r>
              <a:rPr lang="en-CA" sz="1200" b="1" kern="1200" dirty="0">
                <a:solidFill>
                  <a:schemeClr val="tx1"/>
                </a:solidFill>
                <a:effectLst/>
                <a:latin typeface="+mn-lt"/>
                <a:ea typeface="+mn-ea"/>
                <a:cs typeface="+mn-cs"/>
              </a:rPr>
              <a:t>Summary:</a:t>
            </a:r>
            <a:r>
              <a:rPr lang="en-CA" sz="1200" kern="1200" dirty="0">
                <a:solidFill>
                  <a:schemeClr val="tx1"/>
                </a:solidFill>
                <a:effectLst/>
                <a:latin typeface="+mn-lt"/>
                <a:ea typeface="+mn-ea"/>
                <a:cs typeface="+mn-cs"/>
              </a:rPr>
              <a:t> The Region of Peel Ward Profiles use custom geography Census and National Household Survey data acquired by the Community Data Program to visually display data that can be compared dynamically. The focus is on data visualizations that offer comparisons of multiple geographies at a single time.</a:t>
            </a:r>
          </a:p>
          <a:p>
            <a:r>
              <a:rPr lang="en-CA" sz="1200" b="1" kern="1200" dirty="0">
                <a:solidFill>
                  <a:schemeClr val="tx1"/>
                </a:solidFill>
                <a:effectLst/>
                <a:latin typeface="+mn-lt"/>
                <a:ea typeface="+mn-ea"/>
                <a:cs typeface="+mn-cs"/>
              </a:rPr>
              <a:t>Link:</a:t>
            </a:r>
            <a:r>
              <a:rPr lang="en-CA" sz="1200" kern="1200" dirty="0">
                <a:solidFill>
                  <a:schemeClr val="tx1"/>
                </a:solidFill>
                <a:effectLst/>
                <a:latin typeface="+mn-lt"/>
                <a:ea typeface="+mn-ea"/>
                <a:cs typeface="+mn-cs"/>
              </a:rPr>
              <a:t> </a:t>
            </a:r>
            <a:r>
              <a:rPr lang="en-CA" sz="1200" b="1" u="none" strike="noStrike" kern="1200" dirty="0">
                <a:solidFill>
                  <a:schemeClr val="tx1"/>
                </a:solidFill>
                <a:effectLst/>
                <a:latin typeface="+mn-lt"/>
                <a:ea typeface="+mn-ea"/>
                <a:cs typeface="+mn-cs"/>
                <a:hlinkClick r:id="rId3"/>
              </a:rPr>
              <a:t>http://communitydata.ca/sites/default/files/ccsd-cdp_cs-007_peel.pdf</a:t>
            </a:r>
            <a:r>
              <a:rPr lang="en-CA"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24165B5-CECA-45D5-9A7B-CDE2612BE7F2}" type="slidenum">
              <a:rPr lang="en-CA" smtClean="0"/>
              <a:pPr/>
              <a:t>31</a:t>
            </a:fld>
            <a:endParaRPr lang="en-CA" dirty="0"/>
          </a:p>
        </p:txBody>
      </p:sp>
    </p:spTree>
    <p:extLst>
      <p:ext uri="{BB962C8B-B14F-4D97-AF65-F5344CB8AC3E}">
        <p14:creationId xmlns:p14="http://schemas.microsoft.com/office/powerpoint/2010/main" val="1844267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http://www1.toronto.ca/wps/portal/contentonly?vgnextoid=85d72e8cc8089410VgnVCM10000071d60f89RCRD&amp;vgnextchannel=de8f727e05c79410VgnVCM10000071d60f89RCRD; http://www.sprc.hamilton.on.ca/2013/10/the-rich-and-the-rest-of-us/</a:t>
            </a:r>
          </a:p>
        </p:txBody>
      </p:sp>
      <p:sp>
        <p:nvSpPr>
          <p:cNvPr id="4" name="Slide Number Placeholder 3"/>
          <p:cNvSpPr>
            <a:spLocks noGrp="1"/>
          </p:cNvSpPr>
          <p:nvPr>
            <p:ph type="sldNum" sz="quarter" idx="10"/>
          </p:nvPr>
        </p:nvSpPr>
        <p:spPr/>
        <p:txBody>
          <a:bodyPr/>
          <a:lstStyle/>
          <a:p>
            <a:fld id="{134B5537-ED34-4225-B3A4-0DF8BAD0163D}" type="slidenum">
              <a:rPr lang="en-CA" smtClean="0"/>
              <a:t>32</a:t>
            </a:fld>
            <a:endParaRPr lang="en-CA"/>
          </a:p>
        </p:txBody>
      </p:sp>
    </p:spTree>
    <p:extLst>
      <p:ext uri="{BB962C8B-B14F-4D97-AF65-F5344CB8AC3E}">
        <p14:creationId xmlns:p14="http://schemas.microsoft.com/office/powerpoint/2010/main" val="4126178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The </a:t>
            </a:r>
            <a:r>
              <a:rPr lang="en-CA" sz="1200" b="1" kern="1200" dirty="0" err="1">
                <a:solidFill>
                  <a:schemeClr val="tx1"/>
                </a:solidFill>
                <a:effectLst/>
                <a:latin typeface="+mn-lt"/>
                <a:ea typeface="+mn-ea"/>
                <a:cs typeface="+mn-cs"/>
              </a:rPr>
              <a:t>Halton</a:t>
            </a:r>
            <a:r>
              <a:rPr lang="en-CA" sz="1200" b="1" kern="1200" dirty="0">
                <a:solidFill>
                  <a:schemeClr val="tx1"/>
                </a:solidFill>
                <a:effectLst/>
                <a:latin typeface="+mn-lt"/>
                <a:ea typeface="+mn-ea"/>
                <a:cs typeface="+mn-cs"/>
              </a:rPr>
              <a:t> Newcomer Strategy: Community Indicators Report</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Date of publication: </a:t>
            </a:r>
            <a:r>
              <a:rPr lang="en-CA" sz="1200" kern="1200" dirty="0">
                <a:solidFill>
                  <a:schemeClr val="tx1"/>
                </a:solidFill>
                <a:effectLst/>
                <a:latin typeface="+mn-lt"/>
                <a:ea typeface="+mn-ea"/>
                <a:cs typeface="+mn-cs"/>
              </a:rPr>
              <a:t>September 2014</a:t>
            </a:r>
          </a:p>
          <a:p>
            <a:r>
              <a:rPr lang="en-CA" sz="1200" b="1" kern="1200" dirty="0">
                <a:solidFill>
                  <a:schemeClr val="tx1"/>
                </a:solidFill>
                <a:effectLst/>
                <a:latin typeface="+mn-lt"/>
                <a:ea typeface="+mn-ea"/>
                <a:cs typeface="+mn-cs"/>
              </a:rPr>
              <a:t>Author:</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Halton</a:t>
            </a:r>
            <a:r>
              <a:rPr lang="en-CA" sz="1200" kern="1200" dirty="0">
                <a:solidFill>
                  <a:schemeClr val="tx1"/>
                </a:solidFill>
                <a:effectLst/>
                <a:latin typeface="+mn-lt"/>
                <a:ea typeface="+mn-ea"/>
                <a:cs typeface="+mn-cs"/>
              </a:rPr>
              <a:t> Newcomer Strategy (including </a:t>
            </a:r>
            <a:r>
              <a:rPr lang="en-CA" sz="1200" kern="1200" dirty="0" err="1">
                <a:solidFill>
                  <a:schemeClr val="tx1"/>
                </a:solidFill>
                <a:effectLst/>
                <a:latin typeface="+mn-lt"/>
                <a:ea typeface="+mn-ea"/>
                <a:cs typeface="+mn-cs"/>
              </a:rPr>
              <a:t>Halton</a:t>
            </a:r>
            <a:r>
              <a:rPr lang="en-CA" sz="1200" kern="1200" dirty="0">
                <a:solidFill>
                  <a:schemeClr val="tx1"/>
                </a:solidFill>
                <a:effectLst/>
                <a:latin typeface="+mn-lt"/>
                <a:ea typeface="+mn-ea"/>
                <a:cs typeface="+mn-cs"/>
              </a:rPr>
              <a:t> Regional Municipality, Community Development </a:t>
            </a:r>
            <a:r>
              <a:rPr lang="en-CA" sz="1200" kern="1200" dirty="0" err="1">
                <a:solidFill>
                  <a:schemeClr val="tx1"/>
                </a:solidFill>
                <a:effectLst/>
                <a:latin typeface="+mn-lt"/>
                <a:ea typeface="+mn-ea"/>
                <a:cs typeface="+mn-cs"/>
              </a:rPr>
              <a:t>Halton</a:t>
            </a:r>
            <a:r>
              <a:rPr lang="en-CA" sz="1200" kern="1200" dirty="0">
                <a:solidFill>
                  <a:schemeClr val="tx1"/>
                </a:solidFill>
                <a:effectLst/>
                <a:latin typeface="+mn-lt"/>
                <a:ea typeface="+mn-ea"/>
                <a:cs typeface="+mn-cs"/>
              </a:rPr>
              <a:t>, and </a:t>
            </a:r>
            <a:r>
              <a:rPr lang="en-CA" sz="1200" kern="1200" dirty="0" err="1">
                <a:solidFill>
                  <a:schemeClr val="tx1"/>
                </a:solidFill>
                <a:effectLst/>
                <a:latin typeface="+mn-lt"/>
                <a:ea typeface="+mn-ea"/>
                <a:cs typeface="+mn-cs"/>
              </a:rPr>
              <a:t>Halton</a:t>
            </a:r>
            <a:r>
              <a:rPr lang="en-CA" sz="1200" kern="1200" dirty="0">
                <a:solidFill>
                  <a:schemeClr val="tx1"/>
                </a:solidFill>
                <a:effectLst/>
                <a:latin typeface="+mn-lt"/>
                <a:ea typeface="+mn-ea"/>
                <a:cs typeface="+mn-cs"/>
              </a:rPr>
              <a:t> Regional Police Services)</a:t>
            </a:r>
          </a:p>
          <a:p>
            <a:r>
              <a:rPr lang="en-CA" sz="1200" b="1" kern="1200" dirty="0">
                <a:solidFill>
                  <a:schemeClr val="tx1"/>
                </a:solidFill>
                <a:effectLst/>
                <a:latin typeface="+mn-lt"/>
                <a:ea typeface="+mn-ea"/>
                <a:cs typeface="+mn-cs"/>
              </a:rPr>
              <a:t>Summary:</a:t>
            </a:r>
            <a:r>
              <a:rPr lang="en-CA" sz="1200" kern="1200" dirty="0">
                <a:solidFill>
                  <a:schemeClr val="tx1"/>
                </a:solidFill>
                <a:effectLst/>
                <a:latin typeface="+mn-lt"/>
                <a:ea typeface="+mn-ea"/>
                <a:cs typeface="+mn-cs"/>
              </a:rPr>
              <a:t> The 2013 Community Indicators Report was an important step in the work of the </a:t>
            </a:r>
            <a:r>
              <a:rPr lang="en-CA" sz="1200" kern="1200" dirty="0" err="1">
                <a:solidFill>
                  <a:schemeClr val="tx1"/>
                </a:solidFill>
                <a:effectLst/>
                <a:latin typeface="+mn-lt"/>
                <a:ea typeface="+mn-ea"/>
                <a:cs typeface="+mn-cs"/>
              </a:rPr>
              <a:t>Halton</a:t>
            </a:r>
            <a:r>
              <a:rPr lang="en-CA" sz="1200" kern="1200" dirty="0">
                <a:solidFill>
                  <a:schemeClr val="tx1"/>
                </a:solidFill>
                <a:effectLst/>
                <a:latin typeface="+mn-lt"/>
                <a:ea typeface="+mn-ea"/>
                <a:cs typeface="+mn-cs"/>
              </a:rPr>
              <a:t> Newcomer Strategy (HNS) to create welcoming, inclusive and supportive communities where newcomers can participate and prosper. The report supports the work plans of the HNS Steering Committee and Working Groups by providing baselines to improve our understanding of the current experience of newcomers in </a:t>
            </a:r>
            <a:r>
              <a:rPr lang="en-CA" sz="1200" kern="1200" dirty="0" err="1">
                <a:solidFill>
                  <a:schemeClr val="tx1"/>
                </a:solidFill>
                <a:effectLst/>
                <a:latin typeface="+mn-lt"/>
                <a:ea typeface="+mn-ea"/>
                <a:cs typeface="+mn-cs"/>
              </a:rPr>
              <a:t>Halton</a:t>
            </a:r>
            <a:r>
              <a:rPr lang="en-CA" sz="1200" kern="1200" dirty="0">
                <a:solidFill>
                  <a:schemeClr val="tx1"/>
                </a:solidFill>
                <a:effectLst/>
                <a:latin typeface="+mn-lt"/>
                <a:ea typeface="+mn-ea"/>
                <a:cs typeface="+mn-cs"/>
              </a:rPr>
              <a:t>, and to inform progress in creating and maintaining the conditions of a welcoming community.</a:t>
            </a:r>
          </a:p>
          <a:p>
            <a:r>
              <a:rPr lang="en-CA" sz="1200" b="1" kern="1200" dirty="0">
                <a:solidFill>
                  <a:schemeClr val="tx1"/>
                </a:solidFill>
                <a:effectLst/>
                <a:latin typeface="+mn-lt"/>
                <a:ea typeface="+mn-ea"/>
                <a:cs typeface="+mn-cs"/>
              </a:rPr>
              <a:t>Link:</a:t>
            </a:r>
            <a:r>
              <a:rPr lang="en-CA" sz="1200" kern="1200" dirty="0">
                <a:solidFill>
                  <a:schemeClr val="tx1"/>
                </a:solidFill>
                <a:effectLst/>
                <a:latin typeface="+mn-lt"/>
                <a:ea typeface="+mn-ea"/>
                <a:cs typeface="+mn-cs"/>
              </a:rPr>
              <a:t> </a:t>
            </a:r>
            <a:r>
              <a:rPr lang="en-CA" sz="1200" b="1" u="none" strike="noStrike" kern="1200" dirty="0">
                <a:solidFill>
                  <a:schemeClr val="tx1"/>
                </a:solidFill>
                <a:effectLst/>
                <a:latin typeface="+mn-lt"/>
                <a:ea typeface="+mn-ea"/>
                <a:cs typeface="+mn-cs"/>
                <a:hlinkClick r:id="rId3"/>
              </a:rPr>
              <a:t>http://www.communitydata.ca/sites/default/files/ccsd-cdp_cs-001_halton.pdf</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866BCE-4159-425F-905B-BEA5BCE05B81}" type="slidenum">
              <a:rPr lang="en-US" smtClean="0"/>
              <a:t>33</a:t>
            </a:fld>
            <a:endParaRPr lang="en-US" dirty="0"/>
          </a:p>
        </p:txBody>
      </p:sp>
    </p:spTree>
    <p:extLst>
      <p:ext uri="{BB962C8B-B14F-4D97-AF65-F5344CB8AC3E}">
        <p14:creationId xmlns:p14="http://schemas.microsoft.com/office/powerpoint/2010/main" val="431204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Date of Publication: </a:t>
            </a:r>
            <a:r>
              <a:rPr lang="en-CA" sz="1200" kern="1200" dirty="0">
                <a:solidFill>
                  <a:schemeClr val="tx1"/>
                </a:solidFill>
                <a:effectLst/>
                <a:latin typeface="+mn-lt"/>
                <a:ea typeface="+mn-ea"/>
                <a:cs typeface="+mn-cs"/>
              </a:rPr>
              <a:t>November 2014</a:t>
            </a:r>
            <a:br>
              <a:rPr lang="en-CA" sz="1200" kern="1200" dirty="0">
                <a:solidFill>
                  <a:schemeClr val="tx1"/>
                </a:solidFill>
                <a:effectLst/>
                <a:latin typeface="+mn-lt"/>
                <a:ea typeface="+mn-ea"/>
                <a:cs typeface="+mn-cs"/>
              </a:rPr>
            </a:br>
            <a:r>
              <a:rPr lang="en-CA" sz="1200" b="1" kern="1200" dirty="0">
                <a:solidFill>
                  <a:schemeClr val="tx1"/>
                </a:solidFill>
                <a:effectLst/>
                <a:latin typeface="+mn-lt"/>
                <a:ea typeface="+mn-ea"/>
                <a:cs typeface="+mn-cs"/>
              </a:rPr>
              <a:t>Author:</a:t>
            </a:r>
            <a:r>
              <a:rPr lang="en-CA" sz="1200" kern="1200" dirty="0">
                <a:solidFill>
                  <a:schemeClr val="tx1"/>
                </a:solidFill>
                <a:effectLst/>
                <a:latin typeface="+mn-lt"/>
                <a:ea typeface="+mn-ea"/>
                <a:cs typeface="+mn-cs"/>
              </a:rPr>
              <a:t> District of Nipissing Social Services Administration Board </a:t>
            </a:r>
          </a:p>
          <a:p>
            <a:r>
              <a:rPr lang="en-CA" sz="1200" b="1" kern="1200" dirty="0">
                <a:solidFill>
                  <a:schemeClr val="tx1"/>
                </a:solidFill>
                <a:effectLst/>
                <a:latin typeface="+mn-lt"/>
                <a:ea typeface="+mn-ea"/>
                <a:cs typeface="+mn-cs"/>
              </a:rPr>
              <a:t>Summary:</a:t>
            </a:r>
            <a:r>
              <a:rPr lang="en-CA" sz="1200" kern="1200" dirty="0">
                <a:solidFill>
                  <a:schemeClr val="tx1"/>
                </a:solidFill>
                <a:effectLst/>
                <a:latin typeface="+mn-lt"/>
                <a:ea typeface="+mn-ea"/>
                <a:cs typeface="+mn-cs"/>
              </a:rPr>
              <a:t> Nipissing's 2013/14 Ontario Works Service Plan uses Canadian Business Patterns available from the CDP. Awareness of existing conditions outlined in this report are considered key to program planning and analysis. A number of community benefits derive from the plan: aligning service delivery strategies with performance targets; the opportunity to highlight achievements and best practices, set new goals, analyze resources and identify service gaps.</a:t>
            </a:r>
          </a:p>
          <a:p>
            <a:r>
              <a:rPr lang="en-CA" sz="1200" b="1" kern="1200" dirty="0">
                <a:solidFill>
                  <a:schemeClr val="tx1"/>
                </a:solidFill>
                <a:effectLst/>
                <a:latin typeface="+mn-lt"/>
                <a:ea typeface="+mn-ea"/>
                <a:cs typeface="+mn-cs"/>
              </a:rPr>
              <a:t>Link:</a:t>
            </a:r>
            <a:r>
              <a:rPr lang="en-CA" sz="1200" kern="1200" dirty="0">
                <a:solidFill>
                  <a:schemeClr val="tx1"/>
                </a:solidFill>
                <a:effectLst/>
                <a:latin typeface="+mn-lt"/>
                <a:ea typeface="+mn-ea"/>
                <a:cs typeface="+mn-cs"/>
              </a:rPr>
              <a:t> </a:t>
            </a:r>
            <a:r>
              <a:rPr lang="en-CA" sz="1200" b="1" u="none" strike="noStrike" kern="1200" dirty="0">
                <a:solidFill>
                  <a:schemeClr val="tx1"/>
                </a:solidFill>
                <a:effectLst/>
                <a:latin typeface="+mn-lt"/>
                <a:ea typeface="+mn-ea"/>
                <a:cs typeface="+mn-cs"/>
                <a:hlinkClick r:id="rId3"/>
              </a:rPr>
              <a:t>http://communitydata.ca/sites/default/files/ccsd-cdp_cs-004_psn.pdf</a:t>
            </a:r>
            <a:r>
              <a:rPr lang="en-CA"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24165B5-CECA-45D5-9A7B-CDE2612BE7F2}" type="slidenum">
              <a:rPr lang="en-CA" smtClean="0"/>
              <a:pPr/>
              <a:t>34</a:t>
            </a:fld>
            <a:endParaRPr lang="en-CA" dirty="0"/>
          </a:p>
        </p:txBody>
      </p:sp>
    </p:spTree>
    <p:extLst>
      <p:ext uri="{BB962C8B-B14F-4D97-AF65-F5344CB8AC3E}">
        <p14:creationId xmlns:p14="http://schemas.microsoft.com/office/powerpoint/2010/main" val="3833584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Living in the Red: Exploring Winnipeg’s Debt-Scape. Date of Publication: </a:t>
            </a:r>
            <a:r>
              <a:rPr lang="en-CA" sz="1200" kern="1200" dirty="0">
                <a:solidFill>
                  <a:schemeClr val="tx1"/>
                </a:solidFill>
                <a:effectLst/>
                <a:latin typeface="+mn-lt"/>
                <a:ea typeface="+mn-ea"/>
                <a:cs typeface="+mn-cs"/>
              </a:rPr>
              <a:t>March 2015</a:t>
            </a:r>
          </a:p>
          <a:p>
            <a:r>
              <a:rPr lang="en-CA" sz="1200" b="1" kern="1200" dirty="0">
                <a:solidFill>
                  <a:schemeClr val="tx1"/>
                </a:solidFill>
                <a:effectLst/>
                <a:latin typeface="+mn-lt"/>
                <a:ea typeface="+mn-ea"/>
                <a:cs typeface="+mn-cs"/>
              </a:rPr>
              <a:t>Author:</a:t>
            </a:r>
            <a:r>
              <a:rPr lang="en-CA" sz="1200" kern="1200" dirty="0">
                <a:solidFill>
                  <a:schemeClr val="tx1"/>
                </a:solidFill>
                <a:effectLst/>
                <a:latin typeface="+mn-lt"/>
                <a:ea typeface="+mn-ea"/>
                <a:cs typeface="+mn-cs"/>
              </a:rPr>
              <a:t> The Institute of Urban Studies, University of Winnipeg</a:t>
            </a:r>
          </a:p>
          <a:p>
            <a:r>
              <a:rPr lang="en-CA" sz="1200" b="1" kern="1200" dirty="0">
                <a:solidFill>
                  <a:schemeClr val="tx1"/>
                </a:solidFill>
                <a:effectLst/>
                <a:latin typeface="+mn-lt"/>
                <a:ea typeface="+mn-ea"/>
                <a:cs typeface="+mn-cs"/>
              </a:rPr>
              <a:t>Summary:</a:t>
            </a:r>
            <a:r>
              <a:rPr lang="en-CA" sz="1200" kern="1200" dirty="0">
                <a:solidFill>
                  <a:schemeClr val="tx1"/>
                </a:solidFill>
                <a:effectLst/>
                <a:latin typeface="+mn-lt"/>
                <a:ea typeface="+mn-ea"/>
                <a:cs typeface="+mn-cs"/>
              </a:rPr>
              <a:t> This In-Brief explores the TransUnion dataset available through the CDP, including the spatial patterns of non‑mortgage debt, bankruptcy risk, and the back-end debt ratio in Winnipeg. We find that low income areas have lower levels of non-mortgage and back-end debt but are at a higher risk of bankruptcy. The outer suburbs and high-wealth emerging areas have the highest levels of overall non-mortgage and back-end debt but the lowest bankruptcy risk.</a:t>
            </a:r>
          </a:p>
        </p:txBody>
      </p:sp>
      <p:sp>
        <p:nvSpPr>
          <p:cNvPr id="4" name="Slide Number Placeholder 3"/>
          <p:cNvSpPr>
            <a:spLocks noGrp="1"/>
          </p:cNvSpPr>
          <p:nvPr>
            <p:ph type="sldNum" sz="quarter" idx="10"/>
          </p:nvPr>
        </p:nvSpPr>
        <p:spPr/>
        <p:txBody>
          <a:bodyPr/>
          <a:lstStyle/>
          <a:p>
            <a:fld id="{924165B5-CECA-45D5-9A7B-CDE2612BE7F2}" type="slidenum">
              <a:rPr lang="en-CA" smtClean="0"/>
              <a:pPr/>
              <a:t>36</a:t>
            </a:fld>
            <a:endParaRPr lang="en-CA" dirty="0"/>
          </a:p>
        </p:txBody>
      </p:sp>
    </p:spTree>
    <p:extLst>
      <p:ext uri="{BB962C8B-B14F-4D97-AF65-F5344CB8AC3E}">
        <p14:creationId xmlns:p14="http://schemas.microsoft.com/office/powerpoint/2010/main" val="1027312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Aside</a:t>
            </a:r>
            <a:r>
              <a:rPr lang="en-CA" sz="1200" b="0" i="0" u="none" strike="noStrike" kern="1200" baseline="0" dirty="0">
                <a:solidFill>
                  <a:schemeClr val="tx1"/>
                </a:solidFill>
                <a:effectLst/>
                <a:latin typeface="+mn-lt"/>
                <a:ea typeface="+mn-ea"/>
                <a:cs typeface="+mn-cs"/>
              </a:rPr>
              <a:t> from common work in the area of community economic development, an important c</a:t>
            </a:r>
            <a:r>
              <a:rPr lang="en-CA" sz="1200" b="0" i="0" u="none" strike="noStrike" kern="1200" dirty="0">
                <a:solidFill>
                  <a:schemeClr val="tx1"/>
                </a:solidFill>
                <a:effectLst/>
                <a:latin typeface="+mn-lt"/>
                <a:ea typeface="+mn-ea"/>
                <a:cs typeface="+mn-cs"/>
              </a:rPr>
              <a:t>onnection between CCSD and Canadian Community Economic Development Network (</a:t>
            </a:r>
            <a:r>
              <a:rPr lang="en-CA" sz="1200" b="0" i="0" u="none" strike="noStrike" kern="1200" dirty="0" err="1">
                <a:solidFill>
                  <a:schemeClr val="tx1"/>
                </a:solidFill>
                <a:effectLst/>
                <a:latin typeface="+mn-lt"/>
                <a:ea typeface="+mn-ea"/>
                <a:cs typeface="+mn-cs"/>
              </a:rPr>
              <a:t>CCEDNet</a:t>
            </a:r>
            <a:r>
              <a:rPr lang="en-CA" sz="1200" b="0" i="0" u="none" strike="noStrike" kern="1200" dirty="0">
                <a:solidFill>
                  <a:schemeClr val="tx1"/>
                </a:solidFill>
                <a:effectLst/>
                <a:latin typeface="+mn-lt"/>
                <a:ea typeface="+mn-ea"/>
                <a:cs typeface="+mn-cs"/>
              </a:rPr>
              <a:t>) is via Mike </a:t>
            </a:r>
            <a:r>
              <a:rPr lang="en-CA" sz="1200" b="0" i="0" u="none" strike="noStrike" kern="1200" dirty="0" err="1">
                <a:solidFill>
                  <a:schemeClr val="tx1"/>
                </a:solidFill>
                <a:effectLst/>
                <a:latin typeface="+mn-lt"/>
                <a:ea typeface="+mn-ea"/>
                <a:cs typeface="+mn-cs"/>
              </a:rPr>
              <a:t>Toye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CCEDNet’s</a:t>
            </a:r>
            <a:r>
              <a:rPr lang="en-CA" sz="1200" b="0" i="0" u="none" strike="noStrike"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rPr>
              <a:t>Executive Director who serves on CCSD’s board and the</a:t>
            </a:r>
            <a:r>
              <a:rPr lang="en-CA" sz="1200" b="0" i="0" kern="1200" baseline="0" dirty="0">
                <a:solidFill>
                  <a:schemeClr val="tx1"/>
                </a:solidFill>
                <a:effectLst/>
                <a:latin typeface="+mn-lt"/>
                <a:ea typeface="+mn-ea"/>
                <a:cs typeface="+mn-cs"/>
              </a:rPr>
              <a:t> CDP Steering Committee.</a:t>
            </a:r>
            <a:endParaRPr lang="en-CA" sz="1200" b="0" i="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4866BCE-4159-425F-905B-BEA5BCE05B81}" type="slidenum">
              <a:rPr lang="en-US" smtClean="0"/>
              <a:t>42</a:t>
            </a:fld>
            <a:endParaRPr lang="en-US" dirty="0"/>
          </a:p>
        </p:txBody>
      </p:sp>
    </p:spTree>
    <p:extLst>
      <p:ext uri="{BB962C8B-B14F-4D97-AF65-F5344CB8AC3E}">
        <p14:creationId xmlns:p14="http://schemas.microsoft.com/office/powerpoint/2010/main" val="334321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924165B5-CECA-45D5-9A7B-CDE2612BE7F2}" type="slidenum">
              <a:rPr lang="en-CA" smtClean="0"/>
              <a:pPr/>
              <a:t>5</a:t>
            </a:fld>
            <a:endParaRPr lang="en-CA" dirty="0"/>
          </a:p>
        </p:txBody>
      </p:sp>
    </p:spTree>
    <p:extLst>
      <p:ext uri="{BB962C8B-B14F-4D97-AF65-F5344CB8AC3E}">
        <p14:creationId xmlns:p14="http://schemas.microsoft.com/office/powerpoint/2010/main" val="47106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8CCF7150-D153-4463-A11F-24C17BAA84BE}" type="slidenum">
              <a:rPr lang="en-CA"/>
              <a:pPr/>
              <a:t>8</a:t>
            </a:fld>
            <a:endParaRPr lang="en-CA" dirty="0"/>
          </a:p>
        </p:txBody>
      </p:sp>
      <p:sp>
        <p:nvSpPr>
          <p:cNvPr id="16385" name="Rectangle 1"/>
          <p:cNvSpPr txBox="1">
            <a:spLocks noGrp="1" noRot="1" noChangeAspect="1" noChangeArrowheads="1"/>
          </p:cNvSpPr>
          <p:nvPr>
            <p:ph type="sldImg"/>
          </p:nvPr>
        </p:nvSpPr>
        <p:spPr bwMode="auto">
          <a:xfrm>
            <a:off x="1143000" y="693738"/>
            <a:ext cx="4565650" cy="3424237"/>
          </a:xfrm>
          <a:prstGeom prst="rect">
            <a:avLst/>
          </a:prstGeom>
          <a:solidFill>
            <a:srgbClr val="FFFFFF"/>
          </a:solidFill>
          <a:ln>
            <a:solidFill>
              <a:srgbClr val="000000"/>
            </a:solidFill>
            <a:miter lim="800000"/>
            <a:headEnd/>
            <a:tailEnd/>
          </a:ln>
        </p:spPr>
      </p:sp>
      <p:sp>
        <p:nvSpPr>
          <p:cNvPr id="16386" name="Rectangle 2"/>
          <p:cNvSpPr txBox="1">
            <a:spLocks noGrp="1" noChangeArrowheads="1"/>
          </p:cNvSpPr>
          <p:nvPr>
            <p:ph type="body" idx="1"/>
          </p:nvPr>
        </p:nvSpPr>
        <p:spPr bwMode="auto">
          <a:xfrm>
            <a:off x="686361" y="4342535"/>
            <a:ext cx="5479676" cy="410729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87270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 these are</a:t>
            </a:r>
            <a:r>
              <a:rPr lang="en-CA" baseline="0" dirty="0"/>
              <a:t> acquired for the smallest geographies, for all of Canada, and built into tables tat cross-tabulate these measures with other socio-economic variables like age, educational attainment, household types, immigrant status.</a:t>
            </a:r>
            <a:endParaRPr lang="en-CA" dirty="0"/>
          </a:p>
        </p:txBody>
      </p:sp>
      <p:sp>
        <p:nvSpPr>
          <p:cNvPr id="4" name="Slide Number Placeholder 3"/>
          <p:cNvSpPr>
            <a:spLocks noGrp="1"/>
          </p:cNvSpPr>
          <p:nvPr>
            <p:ph type="sldNum" sz="quarter" idx="10"/>
          </p:nvPr>
        </p:nvSpPr>
        <p:spPr/>
        <p:txBody>
          <a:bodyPr/>
          <a:lstStyle/>
          <a:p>
            <a:fld id="{24866BCE-4159-425F-905B-BEA5BCE05B81}" type="slidenum">
              <a:rPr lang="en-US" smtClean="0"/>
              <a:t>21</a:t>
            </a:fld>
            <a:endParaRPr lang="en-US" dirty="0"/>
          </a:p>
        </p:txBody>
      </p:sp>
    </p:spTree>
    <p:extLst>
      <p:ext uri="{BB962C8B-B14F-4D97-AF65-F5344CB8AC3E}">
        <p14:creationId xmlns:p14="http://schemas.microsoft.com/office/powerpoint/2010/main" val="375584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a:t>
            </a:r>
            <a:r>
              <a:rPr lang="en-US" baseline="0" dirty="0"/>
              <a:t> point about what the mapping tool can do and what can be accomplished analyzing underlying data in excel.</a:t>
            </a:r>
            <a:endParaRPr lang="en-US" dirty="0"/>
          </a:p>
        </p:txBody>
      </p:sp>
      <p:sp>
        <p:nvSpPr>
          <p:cNvPr id="4" name="Slide Number Placeholder 3"/>
          <p:cNvSpPr>
            <a:spLocks noGrp="1"/>
          </p:cNvSpPr>
          <p:nvPr>
            <p:ph type="sldNum" sz="quarter" idx="10"/>
          </p:nvPr>
        </p:nvSpPr>
        <p:spPr/>
        <p:txBody>
          <a:bodyPr/>
          <a:lstStyle/>
          <a:p>
            <a:fld id="{24866BCE-4159-425F-905B-BEA5BCE05B81}" type="slidenum">
              <a:rPr lang="en-US" smtClean="0"/>
              <a:t>25</a:t>
            </a:fld>
            <a:endParaRPr lang="en-US" dirty="0"/>
          </a:p>
        </p:txBody>
      </p:sp>
    </p:spTree>
    <p:extLst>
      <p:ext uri="{BB962C8B-B14F-4D97-AF65-F5344CB8AC3E}">
        <p14:creationId xmlns:p14="http://schemas.microsoft.com/office/powerpoint/2010/main" val="3901424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a:t>
            </a:r>
            <a:r>
              <a:rPr lang="en-US" baseline="0" dirty="0"/>
              <a:t> was put forward to the last meeting of the Community Data Consortium Leads in Montreal (2015) and here were some of the key themes/questions that were identified:</a:t>
            </a:r>
          </a:p>
          <a:p>
            <a:endParaRPr lang="en-CA" dirty="0"/>
          </a:p>
        </p:txBody>
      </p:sp>
      <p:sp>
        <p:nvSpPr>
          <p:cNvPr id="4" name="Slide Number Placeholder 3"/>
          <p:cNvSpPr>
            <a:spLocks noGrp="1"/>
          </p:cNvSpPr>
          <p:nvPr>
            <p:ph type="sldNum" sz="quarter" idx="10"/>
          </p:nvPr>
        </p:nvSpPr>
        <p:spPr/>
        <p:txBody>
          <a:bodyPr/>
          <a:lstStyle/>
          <a:p>
            <a:fld id="{134B5537-ED34-4225-B3A4-0DF8BAD0163D}" type="slidenum">
              <a:rPr lang="en-CA" smtClean="0"/>
              <a:t>26</a:t>
            </a:fld>
            <a:endParaRPr lang="en-CA"/>
          </a:p>
        </p:txBody>
      </p:sp>
    </p:spTree>
    <p:extLst>
      <p:ext uri="{BB962C8B-B14F-4D97-AF65-F5344CB8AC3E}">
        <p14:creationId xmlns:p14="http://schemas.microsoft.com/office/powerpoint/2010/main" val="671489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a:t>
            </a:r>
            <a:r>
              <a:rPr lang="en-US" baseline="0" dirty="0"/>
              <a:t> was put forward to the last meeting of the Community Data Consortium Leads in Montreal (2015) and here were some of the key themes/questions that were identified:</a:t>
            </a:r>
          </a:p>
          <a:p>
            <a:endParaRPr lang="en-CA" dirty="0"/>
          </a:p>
        </p:txBody>
      </p:sp>
      <p:sp>
        <p:nvSpPr>
          <p:cNvPr id="4" name="Slide Number Placeholder 3"/>
          <p:cNvSpPr>
            <a:spLocks noGrp="1"/>
          </p:cNvSpPr>
          <p:nvPr>
            <p:ph type="sldNum" sz="quarter" idx="10"/>
          </p:nvPr>
        </p:nvSpPr>
        <p:spPr/>
        <p:txBody>
          <a:bodyPr/>
          <a:lstStyle/>
          <a:p>
            <a:fld id="{134B5537-ED34-4225-B3A4-0DF8BAD0163D}" type="slidenum">
              <a:rPr lang="en-CA" smtClean="0"/>
              <a:t>27</a:t>
            </a:fld>
            <a:endParaRPr lang="en-CA"/>
          </a:p>
        </p:txBody>
      </p:sp>
    </p:spTree>
    <p:extLst>
      <p:ext uri="{BB962C8B-B14F-4D97-AF65-F5344CB8AC3E}">
        <p14:creationId xmlns:p14="http://schemas.microsoft.com/office/powerpoint/2010/main" val="3156771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Comparative angle</a:t>
            </a:r>
            <a:r>
              <a:rPr lang="en-CA" baseline="0" dirty="0"/>
              <a:t> </a:t>
            </a:r>
            <a:endParaRPr lang="en-US" dirty="0"/>
          </a:p>
        </p:txBody>
      </p:sp>
      <p:sp>
        <p:nvSpPr>
          <p:cNvPr id="4" name="Slide Number Placeholder 3"/>
          <p:cNvSpPr>
            <a:spLocks noGrp="1"/>
          </p:cNvSpPr>
          <p:nvPr>
            <p:ph type="sldNum" sz="quarter" idx="10"/>
          </p:nvPr>
        </p:nvSpPr>
        <p:spPr/>
        <p:txBody>
          <a:bodyPr/>
          <a:lstStyle/>
          <a:p>
            <a:fld id="{24866BCE-4159-425F-905B-BEA5BCE05B81}" type="slidenum">
              <a:rPr lang="en-US" smtClean="0"/>
              <a:t>29</a:t>
            </a:fld>
            <a:endParaRPr lang="en-US" dirty="0"/>
          </a:p>
        </p:txBody>
      </p:sp>
    </p:spTree>
    <p:extLst>
      <p:ext uri="{BB962C8B-B14F-4D97-AF65-F5344CB8AC3E}">
        <p14:creationId xmlns:p14="http://schemas.microsoft.com/office/powerpoint/2010/main" val="1119348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Regional profiles of key social and demographic indicators</a:t>
            </a:r>
            <a:r>
              <a:rPr lang="en-CA" dirty="0"/>
              <a:t> </a:t>
            </a:r>
          </a:p>
          <a:p>
            <a:r>
              <a:rPr lang="en-CA" b="1" dirty="0"/>
              <a:t>Date of Publication: </a:t>
            </a:r>
            <a:r>
              <a:rPr lang="en-CA" dirty="0"/>
              <a:t>January 2015</a:t>
            </a:r>
          </a:p>
          <a:p>
            <a:r>
              <a:rPr lang="en-CA" dirty="0"/>
              <a:t>These regional profiles and our participation in the community data program has helped to play an important role in helping us to work with key community partners and stakeholders in addressing existing and emerging needs across communities and in working to advance our mission.</a:t>
            </a:r>
          </a:p>
          <a:p>
            <a:r>
              <a:rPr lang="en-CA" b="1" dirty="0"/>
              <a:t>Author:</a:t>
            </a:r>
            <a:r>
              <a:rPr lang="en-CA" dirty="0"/>
              <a:t> Social Planning and Research Council of British Columbia (SPARC BC) </a:t>
            </a:r>
          </a:p>
          <a:p>
            <a:r>
              <a:rPr lang="en-CA" b="1" dirty="0"/>
              <a:t>Link:</a:t>
            </a:r>
            <a:r>
              <a:rPr lang="en-CA" dirty="0"/>
              <a:t> </a:t>
            </a:r>
            <a:r>
              <a:rPr lang="en-CA" b="1" dirty="0">
                <a:hlinkClick r:id="rId3"/>
              </a:rPr>
              <a:t>http://communitydata.ca/sites/default/files/ccsd-cdp_cs-006_vancouver.pdf</a:t>
            </a:r>
            <a:r>
              <a:rPr lang="en-CA" dirty="0"/>
              <a:t> </a:t>
            </a:r>
          </a:p>
          <a:p>
            <a:endParaRPr lang="en-CA" dirty="0"/>
          </a:p>
        </p:txBody>
      </p:sp>
      <p:sp>
        <p:nvSpPr>
          <p:cNvPr id="4" name="Slide Number Placeholder 3"/>
          <p:cNvSpPr>
            <a:spLocks noGrp="1"/>
          </p:cNvSpPr>
          <p:nvPr>
            <p:ph type="sldNum" sz="quarter" idx="10"/>
          </p:nvPr>
        </p:nvSpPr>
        <p:spPr/>
        <p:txBody>
          <a:bodyPr/>
          <a:lstStyle/>
          <a:p>
            <a:fld id="{24866BCE-4159-425F-905B-BEA5BCE05B81}" type="slidenum">
              <a:rPr lang="en-US" smtClean="0"/>
              <a:t>30</a:t>
            </a:fld>
            <a:endParaRPr lang="en-US" dirty="0"/>
          </a:p>
        </p:txBody>
      </p:sp>
    </p:spTree>
    <p:extLst>
      <p:ext uri="{BB962C8B-B14F-4D97-AF65-F5344CB8AC3E}">
        <p14:creationId xmlns:p14="http://schemas.microsoft.com/office/powerpoint/2010/main" val="2578316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C4D9F683-9A2C-450A-917B-D60789247A04}" type="datetime1">
              <a:rPr lang="en-US" smtClean="0"/>
              <a:t>5/18/2016</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fr-CA"/>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B63FE620-DFD0-4442-ACD1-8D84D99E9F60}" type="datetime1">
              <a:rPr lang="en-US" smtClean="0"/>
              <a:t>5/18/2016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9C0391-0DC6-2641-8B67-3DECDE05314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fr-CA"/>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dirty="0"/>
          </a:p>
        </p:txBody>
      </p:sp>
      <p:sp>
        <p:nvSpPr>
          <p:cNvPr id="4" name="Date Placeholder 3"/>
          <p:cNvSpPr>
            <a:spLocks noGrp="1"/>
          </p:cNvSpPr>
          <p:nvPr>
            <p:ph type="dt" sz="half" idx="10"/>
          </p:nvPr>
        </p:nvSpPr>
        <p:spPr/>
        <p:txBody>
          <a:bodyPr/>
          <a:lstStyle/>
          <a:p>
            <a:fld id="{8C9BD17F-7E9E-4C6F-9AA6-8426294F98EC}" type="datetime1">
              <a:rPr lang="en-US" smtClean="0"/>
              <a:t>5/18/2016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E49C0391-0DC6-2641-8B67-3DECDE05314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4" name="Date Placeholder 3"/>
          <p:cNvSpPr>
            <a:spLocks noGrp="1"/>
          </p:cNvSpPr>
          <p:nvPr>
            <p:ph type="dt" sz="half" idx="10"/>
          </p:nvPr>
        </p:nvSpPr>
        <p:spPr/>
        <p:txBody>
          <a:bodyPr/>
          <a:lstStyle/>
          <a:p>
            <a:fld id="{D3F4908E-32D3-49E6-940D-FEF8469784EE}" type="datetime1">
              <a:rPr lang="en-US" smtClean="0"/>
              <a:t>5/18/2016</a:t>
            </a:fld>
            <a:endParaRPr lang="en-US" dirty="0"/>
          </a:p>
        </p:txBody>
      </p:sp>
      <p:sp>
        <p:nvSpPr>
          <p:cNvPr id="5" name="Footer Placeholder 4"/>
          <p:cNvSpPr>
            <a:spLocks noGrp="1"/>
          </p:cNvSpPr>
          <p:nvPr>
            <p:ph type="ftr" sz="quarter" idx="11"/>
          </p:nvPr>
        </p:nvSpPr>
        <p:spPr/>
        <p:txBody>
          <a:bodyPr/>
          <a:lstStyle/>
          <a:p>
            <a:r>
              <a:rPr lang="en-CA" dirty="0"/>
              <a:t>Community Data Program – </a:t>
            </a:r>
          </a:p>
          <a:p>
            <a:r>
              <a:rPr lang="en-CA" dirty="0"/>
              <a:t>Telling Community Stories</a:t>
            </a:r>
          </a:p>
        </p:txBody>
      </p:sp>
      <p:sp>
        <p:nvSpPr>
          <p:cNvPr id="6" name="Slide Number Placeholder 5"/>
          <p:cNvSpPr>
            <a:spLocks noGrp="1"/>
          </p:cNvSpPr>
          <p:nvPr>
            <p:ph type="sldNum" sz="quarter" idx="12"/>
          </p:nvPr>
        </p:nvSpPr>
        <p:spPr/>
        <p:txBody>
          <a:bodyPr/>
          <a:lstStyle/>
          <a:p>
            <a:fld id="{E49C0391-0DC6-2641-8B67-3DECDE053145}" type="slidenum">
              <a:rPr lang="en-US" smtClean="0"/>
              <a:t>‹#›</a:t>
            </a:fld>
            <a:endParaRPr lang="en-US" dirty="0"/>
          </a:p>
        </p:txBody>
      </p:sp>
      <p:sp>
        <p:nvSpPr>
          <p:cNvPr id="7" name="Title 6"/>
          <p:cNvSpPr>
            <a:spLocks noGrp="1"/>
          </p:cNvSpPr>
          <p:nvPr>
            <p:ph type="title"/>
          </p:nvPr>
        </p:nvSpPr>
        <p:spPr/>
        <p:txBody>
          <a:bodyPr/>
          <a:lstStyle/>
          <a:p>
            <a:r>
              <a:rPr lang="fr-CA"/>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0305179-DFC7-4D4F-AFE3-07A39AAB04C9}" type="datetime1">
              <a:rPr lang="en-US" smtClean="0"/>
              <a:t>5/18/2016</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E49C0391-0DC6-2641-8B67-3DECDE053145}"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fr-CA"/>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dirty="0"/>
          </a:p>
        </p:txBody>
      </p:sp>
      <p:sp>
        <p:nvSpPr>
          <p:cNvPr id="5" name="Date Placeholder 4"/>
          <p:cNvSpPr>
            <a:spLocks noGrp="1"/>
          </p:cNvSpPr>
          <p:nvPr>
            <p:ph type="dt" sz="half" idx="10"/>
          </p:nvPr>
        </p:nvSpPr>
        <p:spPr/>
        <p:txBody>
          <a:bodyPr/>
          <a:lstStyle/>
          <a:p>
            <a:fld id="{647D1FE5-30B7-498A-8344-C24F2087CFA4}" type="datetime1">
              <a:rPr lang="en-US" smtClean="0"/>
              <a:t>5/18/2016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9C0391-0DC6-2641-8B67-3DECDE053145}" type="slidenum">
              <a:rPr lang="en-US" smtClean="0"/>
              <a:t>‹#›</a:t>
            </a:fld>
            <a:endParaRPr lang="en-US" dirty="0"/>
          </a:p>
        </p:txBody>
      </p:sp>
      <p:sp>
        <p:nvSpPr>
          <p:cNvPr id="8" name="Title 7"/>
          <p:cNvSpPr>
            <a:spLocks noGrp="1"/>
          </p:cNvSpPr>
          <p:nvPr>
            <p:ph type="title"/>
          </p:nvPr>
        </p:nvSpPr>
        <p:spPr/>
        <p:txBody>
          <a:bodyPr/>
          <a:lstStyle/>
          <a:p>
            <a:r>
              <a:rPr lang="fr-CA"/>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dirty="0"/>
          </a:p>
        </p:txBody>
      </p:sp>
      <p:sp>
        <p:nvSpPr>
          <p:cNvPr id="7" name="Date Placeholder 6"/>
          <p:cNvSpPr>
            <a:spLocks noGrp="1"/>
          </p:cNvSpPr>
          <p:nvPr>
            <p:ph type="dt" sz="half" idx="10"/>
          </p:nvPr>
        </p:nvSpPr>
        <p:spPr/>
        <p:txBody>
          <a:bodyPr/>
          <a:lstStyle/>
          <a:p>
            <a:fld id="{119BEAA5-775D-4CC9-9072-BA0B31BC1294}" type="datetime1">
              <a:rPr lang="en-US" smtClean="0"/>
              <a:t>5/18/2016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9C0391-0DC6-2641-8B67-3DECDE053145}" type="slidenum">
              <a:rPr lang="en-US" smtClean="0"/>
              <a:t>‹#›</a:t>
            </a:fld>
            <a:endParaRPr lang="en-US" dirty="0"/>
          </a:p>
        </p:txBody>
      </p:sp>
      <p:sp>
        <p:nvSpPr>
          <p:cNvPr id="10" name="Title 9"/>
          <p:cNvSpPr>
            <a:spLocks noGrp="1"/>
          </p:cNvSpPr>
          <p:nvPr>
            <p:ph type="title"/>
          </p:nvPr>
        </p:nvSpPr>
        <p:spPr/>
        <p:txBody>
          <a:bodyPr/>
          <a:lstStyle/>
          <a:p>
            <a:r>
              <a:rPr lang="fr-CA"/>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C0FCE51-A3CD-45FB-BFF0-483756E40D46}" type="datetime1">
              <a:rPr lang="en-US" smtClean="0"/>
              <a:t>5/18/2016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9C0391-0DC6-2641-8B67-3DECDE053145}" type="slidenum">
              <a:rPr lang="en-US" smtClean="0"/>
              <a:t>‹#›</a:t>
            </a:fld>
            <a:endParaRPr lang="en-US" dirty="0"/>
          </a:p>
        </p:txBody>
      </p:sp>
      <p:sp>
        <p:nvSpPr>
          <p:cNvPr id="6" name="Title 5"/>
          <p:cNvSpPr>
            <a:spLocks noGrp="1"/>
          </p:cNvSpPr>
          <p:nvPr>
            <p:ph type="title"/>
          </p:nvPr>
        </p:nvSpPr>
        <p:spPr/>
        <p:txBody>
          <a:bodyPr/>
          <a:lstStyle/>
          <a:p>
            <a:r>
              <a:rPr lang="fr-CA"/>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E50E997-051B-47CA-8867-7067AA4D8EF4}" type="datetime1">
              <a:rPr lang="en-US" smtClean="0"/>
              <a:t>5/18/2016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9C0391-0DC6-2641-8B67-3DECDE05314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FCC90C72-90D5-4E6C-A31A-E190322F7616}" type="datetime1">
              <a:rPr lang="en-US" smtClean="0"/>
              <a:t>5/18/2016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fr-CA"/>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15F1FF67-95D1-4CF8-A11B-612C6A6D1A99}" type="datetime1">
              <a:rPr lang="en-US" smtClean="0"/>
              <a:t>5/18/2016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9C0391-0DC6-2641-8B67-3DECDE053145}"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fr-CA"/>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fr-CA"/>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4B596550-22A0-4F75-84E2-442F1AF86001}" type="datetime1">
              <a:rPr lang="en-US" smtClean="0"/>
              <a:t>5/18/2016</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r>
              <a:rPr lang="en-US" dirty="0"/>
              <a:t>Canadian Council on Social Development</a:t>
            </a: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E49C0391-0DC6-2641-8B67-3DECDE05314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omments" Target="../comments/comment4.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communitydata.ca/NFH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mailto:michel@ccsd.ca"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hyperlink" Target="http://www.communitydata.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4" y="773724"/>
            <a:ext cx="6544429" cy="5855678"/>
          </a:xfrm>
        </p:spPr>
        <p:txBody>
          <a:bodyPr>
            <a:normAutofit/>
          </a:bodyPr>
          <a:lstStyle/>
          <a:p>
            <a:pPr>
              <a:lnSpc>
                <a:spcPct val="80000"/>
              </a:lnSpc>
            </a:pPr>
            <a:r>
              <a:rPr lang="en-CA" sz="2800" dirty="0">
                <a:solidFill>
                  <a:srgbClr val="CCFFCC"/>
                </a:solidFill>
                <a:latin typeface="Calibri" charset="0"/>
                <a:ea typeface="ＭＳ Ｐゴシック" charset="0"/>
                <a:cs typeface="ＭＳ Ｐゴシック" charset="0"/>
              </a:rPr>
              <a:t>Econous2016 Workshop</a:t>
            </a:r>
            <a:br>
              <a:rPr lang="en-CA" sz="2800" b="1" dirty="0">
                <a:latin typeface="Corbel" panose="020B0503020204020204" pitchFamily="34" charset="0"/>
                <a:ea typeface="ＭＳ Ｐゴシック" charset="0"/>
                <a:cs typeface="ＭＳ Ｐゴシック" charset="0"/>
              </a:rPr>
            </a:br>
            <a:br>
              <a:rPr lang="en-CA" sz="2800" b="1" dirty="0">
                <a:latin typeface="Corbel" panose="020B0503020204020204" pitchFamily="34" charset="0"/>
                <a:ea typeface="ＭＳ Ｐゴシック" charset="0"/>
                <a:cs typeface="ＭＳ Ｐゴシック" charset="0"/>
              </a:rPr>
            </a:br>
            <a:br>
              <a:rPr lang="en-CA" sz="2800" b="1" dirty="0">
                <a:latin typeface="Corbel" panose="020B0503020204020204" pitchFamily="34" charset="0"/>
                <a:ea typeface="ＭＳ Ｐゴシック" charset="0"/>
                <a:cs typeface="ＭＳ Ｐゴシック" charset="0"/>
              </a:rPr>
            </a:br>
            <a:br>
              <a:rPr lang="en-CA" sz="2800" b="1" dirty="0">
                <a:latin typeface="Corbel" panose="020B0503020204020204" pitchFamily="34" charset="0"/>
                <a:ea typeface="ＭＳ Ｐゴシック" charset="0"/>
                <a:cs typeface="ＭＳ Ｐゴシック" charset="0"/>
              </a:rPr>
            </a:br>
            <a:r>
              <a:rPr lang="en-US" sz="3000" b="1" dirty="0">
                <a:latin typeface="Calibri" panose="020F0502020204030204" pitchFamily="34" charset="0"/>
              </a:rPr>
              <a:t>Community Data: An Evidence-Base for Informed Local Decision-making</a:t>
            </a:r>
            <a:br>
              <a:rPr lang="en-US" sz="3000" dirty="0">
                <a:latin typeface="Calibri" panose="020F0502020204030204" pitchFamily="34" charset="0"/>
              </a:rPr>
            </a:br>
            <a:br>
              <a:rPr lang="en-CA" sz="2000" b="1" dirty="0">
                <a:solidFill>
                  <a:srgbClr val="CCFFCC"/>
                </a:solidFill>
                <a:latin typeface="Calibri" panose="020F0502020204030204" pitchFamily="34" charset="0"/>
                <a:ea typeface="ＭＳ Ｐゴシック" charset="0"/>
                <a:cs typeface="ＭＳ Ｐゴシック" charset="0"/>
              </a:rPr>
            </a:br>
            <a:r>
              <a:rPr lang="en-CA" sz="2000" b="1" dirty="0">
                <a:latin typeface="Calibri" panose="020F0502020204030204" pitchFamily="34" charset="0"/>
                <a:ea typeface="ＭＳ Ｐゴシック" charset="0"/>
                <a:cs typeface="ＭＳ Ｐゴシック" charset="0"/>
              </a:rPr>
              <a:t>May 20, 2016 - 10:30-11:45am</a:t>
            </a:r>
            <a:br>
              <a:rPr lang="en-CA" sz="2000" b="1" dirty="0">
                <a:latin typeface="Corbel" panose="020B0503020204020204" pitchFamily="34" charset="0"/>
                <a:ea typeface="ＭＳ Ｐゴシック" charset="0"/>
                <a:cs typeface="ＭＳ Ｐゴシック" charset="0"/>
              </a:rPr>
            </a:br>
            <a:br>
              <a:rPr lang="en-CA" sz="2000" b="1" dirty="0">
                <a:latin typeface="Corbel" panose="020B0503020204020204" pitchFamily="34" charset="0"/>
                <a:ea typeface="ＭＳ Ｐゴシック" charset="0"/>
                <a:cs typeface="ＭＳ Ｐゴシック" charset="0"/>
              </a:rPr>
            </a:br>
            <a:br>
              <a:rPr lang="en-CA" sz="2000" b="1" dirty="0">
                <a:latin typeface="Corbel" panose="020B0503020204020204" pitchFamily="34" charset="0"/>
                <a:ea typeface="ＭＳ Ｐゴシック" charset="0"/>
                <a:cs typeface="ＭＳ Ｐゴシック" charset="0"/>
              </a:rPr>
            </a:br>
            <a:br>
              <a:rPr lang="en-CA" sz="2000" b="1" dirty="0">
                <a:latin typeface="Corbel" panose="020B0503020204020204" pitchFamily="34" charset="0"/>
                <a:ea typeface="ＭＳ Ｐゴシック" charset="0"/>
                <a:cs typeface="ＭＳ Ｐゴシック" charset="0"/>
              </a:rPr>
            </a:br>
            <a:br>
              <a:rPr lang="en-CA" sz="2000" b="1" dirty="0">
                <a:latin typeface="Corbel" panose="020B0503020204020204" pitchFamily="34" charset="0"/>
                <a:ea typeface="ＭＳ Ｐゴシック" charset="0"/>
                <a:cs typeface="ＭＳ Ｐゴシック" charset="0"/>
              </a:rPr>
            </a:br>
            <a:br>
              <a:rPr lang="en-CA" sz="2000" b="1" dirty="0">
                <a:latin typeface="Corbel" panose="020B0503020204020204" pitchFamily="34" charset="0"/>
                <a:ea typeface="ＭＳ Ｐゴシック" charset="0"/>
                <a:cs typeface="ＭＳ Ｐゴシック" charset="0"/>
              </a:rPr>
            </a:br>
            <a:r>
              <a:rPr lang="en-CA" sz="1800" i="1" dirty="0">
                <a:latin typeface="Malayalam MN"/>
                <a:cs typeface="Malayalam MN"/>
              </a:rPr>
              <a:t>Katherine Scott, VP research</a:t>
            </a:r>
            <a:br>
              <a:rPr lang="en-CA" sz="1800" i="1" dirty="0">
                <a:latin typeface="Malayalam MN"/>
                <a:cs typeface="Malayalam MN"/>
              </a:rPr>
            </a:br>
            <a:r>
              <a:rPr lang="en-CA" sz="1800" i="1" dirty="0">
                <a:latin typeface="Malayalam MN"/>
                <a:cs typeface="Malayalam MN"/>
              </a:rPr>
              <a:t>Michel Frojmovic, CDP Lead</a:t>
            </a:r>
            <a:br>
              <a:rPr lang="en-CA" sz="1800" i="1" dirty="0">
                <a:latin typeface="Malayalam MN"/>
                <a:cs typeface="Malayalam MN"/>
              </a:rPr>
            </a:br>
            <a:r>
              <a:rPr lang="en-CA" sz="1800" i="1" dirty="0">
                <a:latin typeface="Malayalam MN"/>
                <a:cs typeface="Malayalam MN"/>
              </a:rPr>
              <a:t>Canadian Council on Social Development</a:t>
            </a:r>
            <a:br>
              <a:rPr lang="en-CA" sz="2000" i="1" dirty="0">
                <a:latin typeface="Corbel" panose="020B0503020204020204" pitchFamily="34" charset="0"/>
                <a:ea typeface="ＭＳ Ｐゴシック" charset="0"/>
                <a:cs typeface="ＭＳ Ｐゴシック" charset="0"/>
              </a:rPr>
            </a:br>
            <a:br>
              <a:rPr lang="en-CA" sz="1400" i="1" dirty="0">
                <a:solidFill>
                  <a:schemeClr val="tx1"/>
                </a:solidFill>
                <a:latin typeface="Corbel" panose="020B0503020204020204" pitchFamily="34" charset="0"/>
                <a:ea typeface="ＭＳ Ｐゴシック" charset="0"/>
                <a:cs typeface="ＭＳ Ｐゴシック" charset="0"/>
              </a:rPr>
            </a:br>
            <a:endParaRPr lang="en-CA" sz="1400" i="1" dirty="0">
              <a:solidFill>
                <a:schemeClr val="tx1"/>
              </a:solidFill>
              <a:latin typeface="Corbel" panose="020B0503020204020204" pitchFamily="34" charset="0"/>
              <a:ea typeface="ＭＳ Ｐゴシック" charset="0"/>
              <a:cs typeface="ＭＳ Ｐゴシック" charset="0"/>
            </a:endParaRPr>
          </a:p>
        </p:txBody>
      </p:sp>
      <p:pic>
        <p:nvPicPr>
          <p:cNvPr id="4" name="Picture 3"/>
          <p:cNvPicPr>
            <a:picLocks noChangeAspect="1"/>
          </p:cNvPicPr>
          <p:nvPr/>
        </p:nvPicPr>
        <p:blipFill>
          <a:blip r:embed="rId2"/>
          <a:stretch>
            <a:fillRect/>
          </a:stretch>
        </p:blipFill>
        <p:spPr>
          <a:xfrm>
            <a:off x="7112801" y="5994400"/>
            <a:ext cx="1874979" cy="635000"/>
          </a:xfrm>
          <a:prstGeom prst="rect">
            <a:avLst/>
          </a:prstGeom>
        </p:spPr>
      </p:pic>
    </p:spTree>
    <p:extLst>
      <p:ext uri="{BB962C8B-B14F-4D97-AF65-F5344CB8AC3E}">
        <p14:creationId xmlns:p14="http://schemas.microsoft.com/office/powerpoint/2010/main" val="2910195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CA" sz="2800" dirty="0">
                <a:solidFill>
                  <a:schemeClr val="tx1"/>
                </a:solidFill>
                <a:latin typeface="Segoe UI Semilight"/>
                <a:ea typeface="Segoe UI" pitchFamily="34" charset="0"/>
                <a:cs typeface="Segoe UI" pitchFamily="34" charset="0"/>
              </a:rPr>
              <a:t>Small area data for all of Canada </a:t>
            </a:r>
          </a:p>
          <a:p>
            <a:r>
              <a:rPr lang="en-CA" sz="2800" dirty="0">
                <a:solidFill>
                  <a:schemeClr val="tx1"/>
                </a:solidFill>
                <a:latin typeface="Segoe UI Semilight"/>
                <a:ea typeface="Segoe UI" pitchFamily="34" charset="0"/>
                <a:cs typeface="Segoe UI" pitchFamily="34" charset="0"/>
              </a:rPr>
              <a:t>Over 20 public &amp; private data providers</a:t>
            </a:r>
          </a:p>
          <a:p>
            <a:r>
              <a:rPr lang="en-CA" sz="2800" dirty="0">
                <a:solidFill>
                  <a:schemeClr val="tx1"/>
                </a:solidFill>
                <a:latin typeface="Segoe UI Semilight"/>
                <a:ea typeface="Segoe UI" pitchFamily="34" charset="0"/>
                <a:cs typeface="Segoe UI" pitchFamily="34" charset="0"/>
              </a:rPr>
              <a:t>Municipal and neighbourhood level data</a:t>
            </a:r>
          </a:p>
          <a:p>
            <a:r>
              <a:rPr lang="en-CA" sz="2800" dirty="0">
                <a:solidFill>
                  <a:schemeClr val="tx1"/>
                </a:solidFill>
                <a:latin typeface="Segoe UI Semilight"/>
                <a:ea typeface="Segoe UI" pitchFamily="34" charset="0"/>
                <a:cs typeface="Segoe UI" pitchFamily="34" charset="0"/>
              </a:rPr>
              <a:t>Statistics Canada custom orders</a:t>
            </a:r>
          </a:p>
          <a:p>
            <a:r>
              <a:rPr lang="en-CA" sz="2800" dirty="0">
                <a:solidFill>
                  <a:schemeClr val="tx1"/>
                </a:solidFill>
                <a:latin typeface="Segoe UI Semilight"/>
                <a:ea typeface="Segoe UI" pitchFamily="34" charset="0"/>
                <a:cs typeface="Segoe UI" pitchFamily="34" charset="0"/>
              </a:rPr>
              <a:t>Custom geographies</a:t>
            </a:r>
          </a:p>
          <a:p>
            <a:r>
              <a:rPr lang="en-CA" sz="2800" dirty="0">
                <a:solidFill>
                  <a:schemeClr val="tx1"/>
                </a:solidFill>
                <a:latin typeface="Segoe UI Semilight"/>
                <a:ea typeface="Segoe UI" pitchFamily="34" charset="0"/>
                <a:cs typeface="Segoe UI" pitchFamily="34" charset="0"/>
              </a:rPr>
              <a:t>Analysis, reporting, and visualization tools</a:t>
            </a:r>
          </a:p>
          <a:p>
            <a:r>
              <a:rPr lang="en-CA" sz="2800" dirty="0">
                <a:solidFill>
                  <a:schemeClr val="tx1"/>
                </a:solidFill>
                <a:latin typeface="Segoe UI Semilight"/>
              </a:rPr>
              <a:t>Portal to “the Free Stuff”</a:t>
            </a:r>
            <a:endParaRPr lang="en-CA" sz="2800" dirty="0">
              <a:solidFill>
                <a:schemeClr val="tx1"/>
              </a:solidFill>
              <a:latin typeface="Segoe UI Semilight"/>
              <a:ea typeface="Segoe UI" pitchFamily="34" charset="0"/>
              <a:cs typeface="Segoe UI" pitchFamily="34" charset="0"/>
            </a:endParaRPr>
          </a:p>
          <a:p>
            <a:pPr algn="ctr">
              <a:buFont typeface="Arial" panose="020B0604020202020204" pitchFamily="34" charset="0"/>
              <a:buNone/>
            </a:pPr>
            <a:r>
              <a:rPr lang="en-CA" sz="2800" dirty="0">
                <a:solidFill>
                  <a:schemeClr val="tx1"/>
                </a:solidFill>
                <a:latin typeface="Segoe UI Semilight"/>
                <a:ea typeface="Segoe UI" pitchFamily="34" charset="0"/>
                <a:cs typeface="Segoe UI" pitchFamily="34" charset="0"/>
              </a:rPr>
              <a:t>communitydata.ca/catalogue</a:t>
            </a:r>
          </a:p>
        </p:txBody>
      </p:sp>
      <p:sp>
        <p:nvSpPr>
          <p:cNvPr id="6" name="Slide Number Placeholder 5"/>
          <p:cNvSpPr>
            <a:spLocks noGrp="1"/>
          </p:cNvSpPr>
          <p:nvPr>
            <p:ph type="sldNum" sz="quarter" idx="12"/>
          </p:nvPr>
        </p:nvSpPr>
        <p:spPr/>
        <p:txBody>
          <a:bodyPr/>
          <a:lstStyle/>
          <a:p>
            <a:fld id="{E49C0391-0DC6-2641-8B67-3DECDE053145}" type="slidenum">
              <a:rPr lang="en-US" smtClean="0"/>
              <a:pPr/>
              <a:t>10</a:t>
            </a:fld>
            <a:endParaRPr lang="en-US" dirty="0"/>
          </a:p>
        </p:txBody>
      </p:sp>
      <p:sp>
        <p:nvSpPr>
          <p:cNvPr id="2" name="Title 1"/>
          <p:cNvSpPr>
            <a:spLocks noGrp="1"/>
          </p:cNvSpPr>
          <p:nvPr>
            <p:ph type="title"/>
          </p:nvPr>
        </p:nvSpPr>
        <p:spPr/>
        <p:txBody>
          <a:bodyPr/>
          <a:lstStyle/>
          <a:p>
            <a:r>
              <a:rPr lang="en-CA" dirty="0"/>
              <a:t>Community Data Catalogue</a:t>
            </a:r>
          </a:p>
        </p:txBody>
      </p:sp>
      <p:pic>
        <p:nvPicPr>
          <p:cNvPr id="5" name="Picture 4" descr="CCSD-LogoOnly-Color_White_Impa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418" y="201978"/>
            <a:ext cx="636577" cy="585424"/>
          </a:xfrm>
          <a:prstGeom prst="rect">
            <a:avLst/>
          </a:prstGeom>
        </p:spPr>
      </p:pic>
      <p:sp>
        <p:nvSpPr>
          <p:cNvPr id="9" name="Footer Placeholder 3"/>
          <p:cNvSpPr>
            <a:spLocks noGrp="1"/>
          </p:cNvSpPr>
          <p:nvPr>
            <p:ph type="ftr" sz="quarter" idx="11"/>
          </p:nvPr>
        </p:nvSpPr>
        <p:spPr>
          <a:xfrm>
            <a:off x="2676017" y="6276561"/>
            <a:ext cx="3817856" cy="431358"/>
          </a:xfrm>
        </p:spPr>
        <p:txBody>
          <a:bodyPr/>
          <a:lstStyle/>
          <a:p>
            <a:r>
              <a:rPr lang="en-US" sz="1400" dirty="0"/>
              <a:t>Canadian Council on Social Development</a:t>
            </a:r>
          </a:p>
        </p:txBody>
      </p:sp>
    </p:spTree>
    <p:extLst>
      <p:ext uri="{BB962C8B-B14F-4D97-AF65-F5344CB8AC3E}">
        <p14:creationId xmlns:p14="http://schemas.microsoft.com/office/powerpoint/2010/main" val="2490817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9C0391-0DC6-2641-8B67-3DECDE053145}" type="slidenum">
              <a:rPr lang="en-US" smtClean="0"/>
              <a:pPr/>
              <a:t>11</a:t>
            </a:fld>
            <a:endParaRPr lang="en-US" dirty="0"/>
          </a:p>
        </p:txBody>
      </p:sp>
      <p:sp>
        <p:nvSpPr>
          <p:cNvPr id="7" name="Title 1"/>
          <p:cNvSpPr txBox="1">
            <a:spLocks/>
          </p:cNvSpPr>
          <p:nvPr/>
        </p:nvSpPr>
        <p:spPr>
          <a:xfrm>
            <a:off x="395536" y="274638"/>
            <a:ext cx="8291264"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CA" sz="3200" cap="all" spc="200" dirty="0">
                <a:solidFill>
                  <a:schemeClr val="bg1"/>
                </a:solidFill>
              </a:rPr>
              <a:t>Census and </a:t>
            </a:r>
            <a:r>
              <a:rPr lang="en-CA" sz="3200" cap="all" spc="200" dirty="0" err="1">
                <a:solidFill>
                  <a:schemeClr val="bg1"/>
                </a:solidFill>
              </a:rPr>
              <a:t>Taxfiler</a:t>
            </a:r>
            <a:r>
              <a:rPr lang="en-CA" sz="3200" cap="all" spc="200" dirty="0">
                <a:solidFill>
                  <a:schemeClr val="bg1"/>
                </a:solidFill>
              </a:rPr>
              <a:t> (T1FF) data</a:t>
            </a:r>
          </a:p>
        </p:txBody>
      </p:sp>
      <p:graphicFrame>
        <p:nvGraphicFramePr>
          <p:cNvPr id="8" name="Content Placeholder 5"/>
          <p:cNvGraphicFramePr>
            <a:graphicFrameLocks/>
          </p:cNvGraphicFramePr>
          <p:nvPr>
            <p:extLst>
              <p:ext uri="{D42A27DB-BD31-4B8C-83A1-F6EECF244321}">
                <p14:modId xmlns:p14="http://schemas.microsoft.com/office/powerpoint/2010/main" val="1108904086"/>
              </p:ext>
            </p:extLst>
          </p:nvPr>
        </p:nvGraphicFramePr>
        <p:xfrm>
          <a:off x="395535" y="1524682"/>
          <a:ext cx="8523381" cy="5333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CSD-LogoOnly-Color_White_Impac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3418" y="201978"/>
            <a:ext cx="636577" cy="585424"/>
          </a:xfrm>
          <a:prstGeom prst="rect">
            <a:avLst/>
          </a:prstGeom>
        </p:spPr>
      </p:pic>
    </p:spTree>
    <p:extLst>
      <p:ext uri="{BB962C8B-B14F-4D97-AF65-F5344CB8AC3E}">
        <p14:creationId xmlns:p14="http://schemas.microsoft.com/office/powerpoint/2010/main" val="4104484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a:p>
        </p:txBody>
      </p:sp>
      <p:sp>
        <p:nvSpPr>
          <p:cNvPr id="6" name="Slide Number Placeholder 5"/>
          <p:cNvSpPr>
            <a:spLocks noGrp="1"/>
          </p:cNvSpPr>
          <p:nvPr>
            <p:ph type="sldNum" sz="quarter" idx="12"/>
          </p:nvPr>
        </p:nvSpPr>
        <p:spPr/>
        <p:txBody>
          <a:bodyPr/>
          <a:lstStyle/>
          <a:p>
            <a:fld id="{E49C0391-0DC6-2641-8B67-3DECDE053145}" type="slidenum">
              <a:rPr lang="en-US" smtClean="0"/>
              <a:pPr/>
              <a:t>12</a:t>
            </a:fld>
            <a:endParaRPr lang="en-US" dirty="0"/>
          </a:p>
        </p:txBody>
      </p:sp>
      <p:sp>
        <p:nvSpPr>
          <p:cNvPr id="2" name="Title 1"/>
          <p:cNvSpPr>
            <a:spLocks noGrp="1"/>
          </p:cNvSpPr>
          <p:nvPr>
            <p:ph type="title"/>
          </p:nvPr>
        </p:nvSpPr>
        <p:spPr/>
        <p:txBody>
          <a:bodyPr/>
          <a:lstStyle/>
          <a:p>
            <a:r>
              <a:rPr lang="en-CA" dirty="0"/>
              <a:t>Other small area data products</a:t>
            </a:r>
          </a:p>
        </p:txBody>
      </p:sp>
      <p:graphicFrame>
        <p:nvGraphicFramePr>
          <p:cNvPr id="7" name="Content Placeholder 4"/>
          <p:cNvGraphicFramePr>
            <a:graphicFrameLocks/>
          </p:cNvGraphicFramePr>
          <p:nvPr>
            <p:extLst>
              <p:ext uri="{D42A27DB-BD31-4B8C-83A1-F6EECF244321}">
                <p14:modId xmlns:p14="http://schemas.microsoft.com/office/powerpoint/2010/main" val="2615279847"/>
              </p:ext>
            </p:extLst>
          </p:nvPr>
        </p:nvGraphicFramePr>
        <p:xfrm>
          <a:off x="628650" y="1632816"/>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3"/>
          <p:cNvSpPr>
            <a:spLocks noGrp="1"/>
          </p:cNvSpPr>
          <p:nvPr>
            <p:ph type="ftr" sz="quarter" idx="11"/>
          </p:nvPr>
        </p:nvSpPr>
        <p:spPr>
          <a:xfrm>
            <a:off x="2676017" y="6276561"/>
            <a:ext cx="3817856" cy="431358"/>
          </a:xfrm>
        </p:spPr>
        <p:txBody>
          <a:bodyPr/>
          <a:lstStyle/>
          <a:p>
            <a:r>
              <a:rPr lang="en-US" sz="1400" dirty="0"/>
              <a:t>Canadian Council on Social Development</a:t>
            </a:r>
          </a:p>
        </p:txBody>
      </p:sp>
    </p:spTree>
    <p:extLst>
      <p:ext uri="{BB962C8B-B14F-4D97-AF65-F5344CB8AC3E}">
        <p14:creationId xmlns:p14="http://schemas.microsoft.com/office/powerpoint/2010/main" val="1994229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endParaRPr lang="en-CA" sz="2400" dirty="0">
              <a:solidFill>
                <a:schemeClr val="tx1"/>
              </a:solidFill>
              <a:latin typeface="Segoe UI Semilight" panose="020B0402040204020203" pitchFamily="34" charset="0"/>
              <a:cs typeface="Segoe UI Semilight" panose="020B0402040204020203" pitchFamily="34" charset="0"/>
            </a:endParaRPr>
          </a:p>
          <a:p>
            <a:pPr marL="0" indent="0">
              <a:buNone/>
            </a:pPr>
            <a:r>
              <a:rPr lang="en-CA" sz="2400" dirty="0">
                <a:solidFill>
                  <a:schemeClr val="tx1"/>
                </a:solidFill>
                <a:latin typeface="Segoe UI Semilight" panose="020B0402040204020203" pitchFamily="34" charset="0"/>
                <a:cs typeface="Segoe UI Semilight" panose="020B0402040204020203" pitchFamily="34" charset="0"/>
              </a:rPr>
              <a:t>The CDP works to support members in their efforts to analyze and report on community trends using data available from the CDP by:</a:t>
            </a:r>
          </a:p>
          <a:p>
            <a:pPr lvl="0"/>
            <a:r>
              <a:rPr lang="en-CA" sz="2400" dirty="0">
                <a:solidFill>
                  <a:srgbClr val="C66951"/>
                </a:solidFill>
                <a:latin typeface="Segoe UI Semilight" panose="020B0402040204020203" pitchFamily="34" charset="0"/>
                <a:cs typeface="Segoe UI Semilight" panose="020B0402040204020203" pitchFamily="34" charset="0"/>
              </a:rPr>
              <a:t>Helping members </a:t>
            </a:r>
            <a:r>
              <a:rPr lang="en-CA" sz="2400" dirty="0">
                <a:solidFill>
                  <a:schemeClr val="tx1"/>
                </a:solidFill>
                <a:latin typeface="Segoe UI Semilight" panose="020B0402040204020203" pitchFamily="34" charset="0"/>
                <a:cs typeface="Segoe UI Semilight" panose="020B0402040204020203" pitchFamily="34" charset="0"/>
              </a:rPr>
              <a:t>access and use available data products;</a:t>
            </a:r>
            <a:r>
              <a:rPr lang="en-CA" sz="2400" dirty="0">
                <a:latin typeface="Segoe UI Semilight" panose="020B0402040204020203" pitchFamily="34" charset="0"/>
                <a:cs typeface="Segoe UI Semilight" panose="020B0402040204020203" pitchFamily="34" charset="0"/>
              </a:rPr>
              <a:t> </a:t>
            </a:r>
          </a:p>
          <a:p>
            <a:pPr lvl="0"/>
            <a:r>
              <a:rPr lang="en-CA" sz="2400" dirty="0">
                <a:solidFill>
                  <a:srgbClr val="C66951"/>
                </a:solidFill>
                <a:latin typeface="Segoe UI Semilight" panose="020B0402040204020203" pitchFamily="34" charset="0"/>
                <a:cs typeface="Segoe UI Semilight" panose="020B0402040204020203" pitchFamily="34" charset="0"/>
              </a:rPr>
              <a:t>Providing tools and resources </a:t>
            </a:r>
            <a:r>
              <a:rPr lang="en-CA" sz="2400" dirty="0">
                <a:solidFill>
                  <a:schemeClr val="tx1"/>
                </a:solidFill>
                <a:latin typeface="Segoe UI Semilight" panose="020B0402040204020203" pitchFamily="34" charset="0"/>
                <a:cs typeface="Segoe UI Semilight" panose="020B0402040204020203" pitchFamily="34" charset="0"/>
              </a:rPr>
              <a:t>for presenting community information including data visualization; </a:t>
            </a:r>
          </a:p>
          <a:p>
            <a:pPr lvl="0"/>
            <a:r>
              <a:rPr lang="en-CA" sz="2400" dirty="0">
                <a:solidFill>
                  <a:srgbClr val="C66951"/>
                </a:solidFill>
                <a:latin typeface="Segoe UI Semilight" panose="020B0402040204020203" pitchFamily="34" charset="0"/>
                <a:cs typeface="Segoe UI Semilight" panose="020B0402040204020203" pitchFamily="34" charset="0"/>
              </a:rPr>
              <a:t>Creating data products </a:t>
            </a:r>
            <a:r>
              <a:rPr lang="en-CA" sz="2400" dirty="0">
                <a:solidFill>
                  <a:schemeClr val="tx1"/>
                </a:solidFill>
                <a:latin typeface="Segoe UI Semilight" panose="020B0402040204020203" pitchFamily="34" charset="0"/>
                <a:cs typeface="Segoe UI Semilight" panose="020B0402040204020203" pitchFamily="34" charset="0"/>
              </a:rPr>
              <a:t>that inform decision-making and help raise awareness about socio-economic challenges</a:t>
            </a:r>
          </a:p>
        </p:txBody>
      </p:sp>
      <p:sp>
        <p:nvSpPr>
          <p:cNvPr id="5" name="Slide Number Placeholder 4"/>
          <p:cNvSpPr>
            <a:spLocks noGrp="1"/>
          </p:cNvSpPr>
          <p:nvPr>
            <p:ph type="sldNum" sz="quarter" idx="12"/>
          </p:nvPr>
        </p:nvSpPr>
        <p:spPr/>
        <p:txBody>
          <a:bodyPr/>
          <a:lstStyle/>
          <a:p>
            <a:fld id="{E33E1346-BF0A-403A-921C-13CE673D6B5B}" type="slidenum">
              <a:rPr lang="en-CA" smtClean="0"/>
              <a:t>13</a:t>
            </a:fld>
            <a:endParaRPr lang="en-CA"/>
          </a:p>
        </p:txBody>
      </p:sp>
      <p:sp>
        <p:nvSpPr>
          <p:cNvPr id="6" name="Title 5"/>
          <p:cNvSpPr>
            <a:spLocks noGrp="1"/>
          </p:cNvSpPr>
          <p:nvPr>
            <p:ph type="title"/>
          </p:nvPr>
        </p:nvSpPr>
        <p:spPr/>
        <p:txBody>
          <a:bodyPr/>
          <a:lstStyle/>
          <a:p>
            <a:r>
              <a:rPr lang="en-CA" dirty="0"/>
              <a:t>Capacity Building</a:t>
            </a:r>
          </a:p>
        </p:txBody>
      </p:sp>
      <p:pic>
        <p:nvPicPr>
          <p:cNvPr id="8" name="Picture 7" descr="CCSD-LogoOnly-Color_White_Impa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418" y="201978"/>
            <a:ext cx="636577" cy="585424"/>
          </a:xfrm>
          <a:prstGeom prst="rect">
            <a:avLst/>
          </a:prstGeom>
        </p:spPr>
      </p:pic>
      <p:sp>
        <p:nvSpPr>
          <p:cNvPr id="9" name="Footer Placeholder 2"/>
          <p:cNvSpPr txBox="1">
            <a:spLocks/>
          </p:cNvSpPr>
          <p:nvPr/>
        </p:nvSpPr>
        <p:spPr>
          <a:xfrm>
            <a:off x="2895230" y="6355080"/>
            <a:ext cx="3352800" cy="274320"/>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dirty="0"/>
              <a:t>Community Data Program</a:t>
            </a:r>
          </a:p>
          <a:p>
            <a:r>
              <a:rPr lang="en-CA" dirty="0"/>
              <a:t>Enabling Evidence-Based Community Development</a:t>
            </a:r>
          </a:p>
        </p:txBody>
      </p:sp>
    </p:spTree>
    <p:extLst>
      <p:ext uri="{BB962C8B-B14F-4D97-AF65-F5344CB8AC3E}">
        <p14:creationId xmlns:p14="http://schemas.microsoft.com/office/powerpoint/2010/main" val="3343855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33E1346-BF0A-403A-921C-13CE673D6B5B}" type="slidenum">
              <a:rPr lang="en-CA" smtClean="0"/>
              <a:t>14</a:t>
            </a:fld>
            <a:endParaRPr lang="en-CA"/>
          </a:p>
        </p:txBody>
      </p:sp>
      <p:sp>
        <p:nvSpPr>
          <p:cNvPr id="6" name="Title 5"/>
          <p:cNvSpPr>
            <a:spLocks noGrp="1"/>
          </p:cNvSpPr>
          <p:nvPr>
            <p:ph type="title"/>
          </p:nvPr>
        </p:nvSpPr>
        <p:spPr/>
        <p:txBody>
          <a:bodyPr>
            <a:noAutofit/>
          </a:bodyPr>
          <a:lstStyle/>
          <a:p>
            <a:r>
              <a:rPr lang="en-CA" dirty="0"/>
              <a:t>CDP Current Efforts: </a:t>
            </a:r>
            <a:br>
              <a:rPr lang="en-CA" dirty="0"/>
            </a:br>
            <a:r>
              <a:rPr lang="en-CA" dirty="0"/>
              <a:t>reaching Three Audiences</a:t>
            </a:r>
            <a:endParaRPr lang="en-US" dirty="0"/>
          </a:p>
        </p:txBody>
      </p:sp>
      <p:graphicFrame>
        <p:nvGraphicFramePr>
          <p:cNvPr id="9" name="Content Placeholder 8"/>
          <p:cNvGraphicFramePr>
            <a:graphicFrameLocks noGrp="1"/>
          </p:cNvGraphicFramePr>
          <p:nvPr>
            <p:ph idx="1"/>
            <p:extLst/>
          </p:nvPr>
        </p:nvGraphicFramePr>
        <p:xfrm>
          <a:off x="249219" y="2289630"/>
          <a:ext cx="8645562" cy="347472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4987962">
                  <a:extLst>
                    <a:ext uri="{9D8B030D-6E8A-4147-A177-3AD203B41FA5}">
                      <a16:colId xmlns:a16="http://schemas.microsoft.com/office/drawing/2014/main" val="20001"/>
                    </a:ext>
                  </a:extLst>
                </a:gridCol>
              </a:tblGrid>
              <a:tr h="286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1" kern="1200" dirty="0">
                          <a:solidFill>
                            <a:schemeClr val="bg1"/>
                          </a:solidFill>
                          <a:effectLst/>
                          <a:latin typeface="Segoe UI Semilight" panose="020B0402040204020203" pitchFamily="34" charset="0"/>
                          <a:ea typeface="+mn-ea"/>
                          <a:cs typeface="Segoe UI Semilight" panose="020B0402040204020203" pitchFamily="34" charset="0"/>
                        </a:rPr>
                        <a:t>High capacity users</a:t>
                      </a:r>
                      <a:r>
                        <a:rPr lang="en-CA" sz="2400" kern="1200" dirty="0">
                          <a:solidFill>
                            <a:schemeClr val="bg1"/>
                          </a:solidFill>
                          <a:effectLst/>
                          <a:latin typeface="Segoe UI Semilight" panose="020B0402040204020203" pitchFamily="34" charset="0"/>
                          <a:ea typeface="+mn-ea"/>
                          <a:cs typeface="Segoe UI Semilight" panose="020B0402040204020203" pitchFamily="34" charset="0"/>
                        </a:rPr>
                        <a:t> </a:t>
                      </a:r>
                    </a:p>
                  </a:txBody>
                  <a:tcPr/>
                </a:tc>
                <a:tc>
                  <a:txBody>
                    <a:bodyPr/>
                    <a:lstStyle/>
                    <a:p>
                      <a:r>
                        <a:rPr lang="en-CA" sz="2400" b="1" kern="1200" dirty="0">
                          <a:solidFill>
                            <a:schemeClr val="lt1"/>
                          </a:solidFill>
                          <a:effectLst/>
                          <a:latin typeface="Segoe UI Semilight" panose="020B0402040204020203" pitchFamily="34" charset="0"/>
                          <a:ea typeface="+mn-ea"/>
                          <a:cs typeface="Segoe UI Semilight" panose="020B0402040204020203" pitchFamily="34" charset="0"/>
                        </a:rPr>
                        <a:t>Capacity Building Supports</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1936356">
                <a:tc>
                  <a:txBody>
                    <a:bodyPr/>
                    <a:lstStyle/>
                    <a:p>
                      <a:endParaRPr lang="en-CA" sz="2400" kern="1200" dirty="0">
                        <a:solidFill>
                          <a:schemeClr val="dk1"/>
                        </a:solidFill>
                        <a:effectLst/>
                        <a:latin typeface="Segoe UI Semilight" panose="020B0402040204020203" pitchFamily="34" charset="0"/>
                        <a:ea typeface="+mn-ea"/>
                        <a:cs typeface="Segoe UI Semilight" panose="020B0402040204020203" pitchFamily="34" charset="0"/>
                      </a:endParaRPr>
                    </a:p>
                    <a:p>
                      <a:r>
                        <a:rPr lang="en-CA" sz="2400" b="1" kern="1200" dirty="0">
                          <a:solidFill>
                            <a:schemeClr val="dk1"/>
                          </a:solidFill>
                          <a:effectLst/>
                          <a:latin typeface="Segoe UI Semilight" panose="020B0402040204020203" pitchFamily="34" charset="0"/>
                          <a:ea typeface="+mn-ea"/>
                          <a:cs typeface="Segoe UI Semilight" panose="020B0402040204020203" pitchFamily="34" charset="0"/>
                        </a:rPr>
                        <a:t>Top 10-15% of CDP users</a:t>
                      </a:r>
                    </a:p>
                    <a:p>
                      <a:endParaRPr lang="en-CA" sz="2400" kern="1200" dirty="0">
                        <a:solidFill>
                          <a:schemeClr val="dk1"/>
                        </a:solidFill>
                        <a:effectLst/>
                        <a:latin typeface="Segoe UI Semilight" panose="020B0402040204020203" pitchFamily="34" charset="0"/>
                        <a:ea typeface="+mn-ea"/>
                        <a:cs typeface="Segoe UI Semilight" panose="020B0402040204020203" pitchFamily="34" charset="0"/>
                      </a:endParaRPr>
                    </a:p>
                    <a:p>
                      <a:pPr marL="342900" indent="-342900">
                        <a:buFont typeface="Arial" panose="020B0604020202020204" pitchFamily="34" charset="0"/>
                        <a:buChar char="•"/>
                      </a:pPr>
                      <a:r>
                        <a:rPr lang="en-CA" sz="2400" kern="1200" dirty="0">
                          <a:solidFill>
                            <a:schemeClr val="dk1"/>
                          </a:solidFill>
                          <a:effectLst/>
                          <a:latin typeface="Segoe UI Semilight" panose="020B0402040204020203" pitchFamily="34" charset="0"/>
                          <a:ea typeface="+mn-ea"/>
                          <a:cs typeface="Segoe UI Semilight" panose="020B0402040204020203" pitchFamily="34" charset="0"/>
                        </a:rPr>
                        <a:t>“Power users” with access to sophisticated data analysis and visualization tools</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lvl="0" indent="0">
                        <a:buFont typeface="Arial" panose="020B0604020202020204" pitchFamily="34" charset="0"/>
                        <a:buNone/>
                      </a:pPr>
                      <a:endParaRPr lang="en-CA" sz="2400" kern="1200" dirty="0">
                        <a:solidFill>
                          <a:schemeClr val="dk1"/>
                        </a:solidFill>
                        <a:effectLst/>
                        <a:latin typeface="Segoe UI Semilight" panose="020B0402040204020203" pitchFamily="34" charset="0"/>
                        <a:ea typeface="+mn-ea"/>
                        <a:cs typeface="Segoe UI Semilight" panose="020B0402040204020203" pitchFamily="34" charset="0"/>
                      </a:endParaRPr>
                    </a:p>
                    <a:p>
                      <a:pPr marL="342900" lvl="0" indent="-342900">
                        <a:buFont typeface="Arial" panose="020B0604020202020204" pitchFamily="34" charset="0"/>
                        <a:buChar char="•"/>
                      </a:pPr>
                      <a:endParaRPr lang="en-CA" sz="2400" kern="1200" dirty="0">
                        <a:solidFill>
                          <a:schemeClr val="dk1"/>
                        </a:solidFill>
                        <a:effectLst/>
                        <a:latin typeface="Segoe UI Semilight" panose="020B0402040204020203" pitchFamily="34" charset="0"/>
                        <a:ea typeface="+mn-ea"/>
                        <a:cs typeface="Segoe UI Semilight" panose="020B0402040204020203" pitchFamily="34" charset="0"/>
                      </a:endParaRPr>
                    </a:p>
                    <a:p>
                      <a:pPr marL="342900" lvl="0" indent="-342900">
                        <a:buFont typeface="Arial" panose="020B0604020202020204" pitchFamily="34" charset="0"/>
                        <a:buChar char="•"/>
                      </a:pPr>
                      <a:endParaRPr lang="en-CA" sz="2400" kern="1200" dirty="0">
                        <a:solidFill>
                          <a:schemeClr val="dk1"/>
                        </a:solidFill>
                        <a:effectLst/>
                        <a:latin typeface="Segoe UI Semilight" panose="020B0402040204020203" pitchFamily="34" charset="0"/>
                        <a:ea typeface="+mn-ea"/>
                        <a:cs typeface="Segoe UI Semilight" panose="020B0402040204020203" pitchFamily="34" charset="0"/>
                      </a:endParaRPr>
                    </a:p>
                    <a:p>
                      <a:pPr marL="342900" lvl="0" indent="-342900">
                        <a:buFont typeface="Arial" panose="020B0604020202020204" pitchFamily="34" charset="0"/>
                        <a:buChar char="•"/>
                      </a:pPr>
                      <a:r>
                        <a:rPr lang="en-CA" sz="2400" kern="1200" dirty="0">
                          <a:solidFill>
                            <a:schemeClr val="dk1"/>
                          </a:solidFill>
                          <a:effectLst/>
                          <a:latin typeface="Segoe UI Semilight" panose="020B0402040204020203" pitchFamily="34" charset="0"/>
                          <a:ea typeface="+mn-ea"/>
                          <a:cs typeface="Segoe UI Semilight" panose="020B0402040204020203" pitchFamily="34" charset="0"/>
                        </a:rPr>
                        <a:t>Easy to use online catalogue</a:t>
                      </a:r>
                    </a:p>
                    <a:p>
                      <a:pPr marL="342900" indent="-342900">
                        <a:buFont typeface="Arial" panose="020B0604020202020204" pitchFamily="34" charset="0"/>
                        <a:buChar char="•"/>
                      </a:pPr>
                      <a:r>
                        <a:rPr lang="en-CA" sz="2400" kern="1200" dirty="0">
                          <a:solidFill>
                            <a:schemeClr val="dk1"/>
                          </a:solidFill>
                          <a:effectLst/>
                          <a:latin typeface="Segoe UI Semilight" panose="020B0402040204020203" pitchFamily="34" charset="0"/>
                          <a:ea typeface="+mn-ea"/>
                          <a:cs typeface="Segoe UI Semilight" panose="020B0402040204020203" pitchFamily="34" charset="0"/>
                        </a:rPr>
                        <a:t>Regular newsletter updates on new acquisitions, new strategies</a:t>
                      </a:r>
                      <a:r>
                        <a:rPr lang="en-CA" sz="2400" kern="1200" baseline="0" dirty="0">
                          <a:solidFill>
                            <a:schemeClr val="dk1"/>
                          </a:solidFill>
                          <a:effectLst/>
                          <a:latin typeface="Segoe UI Semilight" panose="020B0402040204020203" pitchFamily="34" charset="0"/>
                          <a:ea typeface="+mn-ea"/>
                          <a:cs typeface="Segoe UI Semilight" panose="020B0402040204020203" pitchFamily="34" charset="0"/>
                        </a:rPr>
                        <a:t> and technologies</a:t>
                      </a:r>
                    </a:p>
                    <a:p>
                      <a:pPr marL="0" indent="0">
                        <a:buFont typeface="Arial" panose="020B0604020202020204" pitchFamily="34" charset="0"/>
                        <a:buNone/>
                      </a:pPr>
                      <a:endParaRPr lang="en-CA" sz="2400" kern="1200" baseline="0" dirty="0">
                        <a:solidFill>
                          <a:schemeClr val="dk1"/>
                        </a:solidFill>
                        <a:effectLst/>
                        <a:latin typeface="Segoe UI Semilight" panose="020B0402040204020203" pitchFamily="34" charset="0"/>
                        <a:ea typeface="+mn-ea"/>
                        <a:cs typeface="Segoe UI Semilight" panose="020B0402040204020203" pitchFamily="34" charset="0"/>
                      </a:endParaRPr>
                    </a:p>
                  </a:txBody>
                  <a:tcPr/>
                </a:tc>
                <a:extLst>
                  <a:ext uri="{0D108BD9-81ED-4DB2-BD59-A6C34878D82A}">
                    <a16:rowId xmlns:a16="http://schemas.microsoft.com/office/drawing/2014/main" val="10001"/>
                  </a:ext>
                </a:extLst>
              </a:tr>
            </a:tbl>
          </a:graphicData>
        </a:graphic>
      </p:graphicFrame>
      <p:sp>
        <p:nvSpPr>
          <p:cNvPr id="8" name="Footer Placeholder 3"/>
          <p:cNvSpPr>
            <a:spLocks noGrp="1"/>
          </p:cNvSpPr>
          <p:nvPr>
            <p:ph type="ftr" sz="quarter" idx="11"/>
          </p:nvPr>
        </p:nvSpPr>
        <p:spPr>
          <a:xfrm>
            <a:off x="2619458" y="6355080"/>
            <a:ext cx="3904343" cy="275590"/>
          </a:xfrm>
        </p:spPr>
        <p:txBody>
          <a:bodyPr/>
          <a:lstStyle/>
          <a:p>
            <a:r>
              <a:rPr lang="en-CA" sz="1400" dirty="0"/>
              <a:t>Canadian Council on Social Development</a:t>
            </a:r>
          </a:p>
        </p:txBody>
      </p:sp>
      <p:pic>
        <p:nvPicPr>
          <p:cNvPr id="7" name="Picture 6" descr="CCSD-LogoOnly-Color_White_Impa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418" y="201978"/>
            <a:ext cx="636577" cy="585424"/>
          </a:xfrm>
          <a:prstGeom prst="rect">
            <a:avLst/>
          </a:prstGeom>
        </p:spPr>
      </p:pic>
    </p:spTree>
    <p:extLst>
      <p:ext uri="{BB962C8B-B14F-4D97-AF65-F5344CB8AC3E}">
        <p14:creationId xmlns:p14="http://schemas.microsoft.com/office/powerpoint/2010/main" val="1716846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33E1346-BF0A-403A-921C-13CE673D6B5B}" type="slidenum">
              <a:rPr lang="en-CA" smtClean="0"/>
              <a:t>15</a:t>
            </a:fld>
            <a:endParaRPr lang="en-CA"/>
          </a:p>
        </p:txBody>
      </p:sp>
      <p:graphicFrame>
        <p:nvGraphicFramePr>
          <p:cNvPr id="9" name="Content Placeholder 8"/>
          <p:cNvGraphicFramePr>
            <a:graphicFrameLocks noGrp="1"/>
          </p:cNvGraphicFramePr>
          <p:nvPr>
            <p:ph idx="1"/>
            <p:extLst/>
          </p:nvPr>
        </p:nvGraphicFramePr>
        <p:xfrm>
          <a:off x="248848" y="2274988"/>
          <a:ext cx="8645562" cy="347472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4987962">
                  <a:extLst>
                    <a:ext uri="{9D8B030D-6E8A-4147-A177-3AD203B41FA5}">
                      <a16:colId xmlns:a16="http://schemas.microsoft.com/office/drawing/2014/main" val="20001"/>
                    </a:ext>
                  </a:extLst>
                </a:gridCol>
              </a:tblGrid>
              <a:tr h="286307">
                <a:tc>
                  <a:txBody>
                    <a:bodyPr/>
                    <a:lstStyle/>
                    <a:p>
                      <a:r>
                        <a:rPr lang="en-CA" sz="2400" dirty="0">
                          <a:latin typeface="Segoe UI Semilight" panose="020B0402040204020203" pitchFamily="34" charset="0"/>
                          <a:cs typeface="Segoe UI Semilight" panose="020B0402040204020203" pitchFamily="34" charset="0"/>
                        </a:rPr>
                        <a:t>Medium Capacity Users</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CA" sz="2400" b="1" kern="1200" dirty="0">
                          <a:solidFill>
                            <a:schemeClr val="lt1"/>
                          </a:solidFill>
                          <a:effectLst/>
                          <a:latin typeface="Segoe UI Semilight" panose="020B0402040204020203" pitchFamily="34" charset="0"/>
                          <a:ea typeface="+mn-ea"/>
                          <a:cs typeface="Segoe UI Semilight" panose="020B0402040204020203" pitchFamily="34" charset="0"/>
                        </a:rPr>
                        <a:t>Capacity Building Supports</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1936356">
                <a:tc>
                  <a:txBody>
                    <a:bodyPr/>
                    <a:lstStyle/>
                    <a:p>
                      <a:r>
                        <a:rPr lang="en-CA" sz="2400" b="1" kern="1200" dirty="0">
                          <a:solidFill>
                            <a:schemeClr val="dk1"/>
                          </a:solidFill>
                          <a:effectLst/>
                          <a:latin typeface="Segoe UI Semilight" panose="020B0402040204020203" pitchFamily="34" charset="0"/>
                          <a:ea typeface="+mn-ea"/>
                          <a:cs typeface="Segoe UI Semilight" panose="020B0402040204020203" pitchFamily="34" charset="0"/>
                        </a:rPr>
                        <a:t>20-25% of CDP users</a:t>
                      </a:r>
                    </a:p>
                    <a:p>
                      <a:endParaRPr lang="en-CA" sz="2400" kern="1200" baseline="0" dirty="0">
                        <a:solidFill>
                          <a:schemeClr val="dk1"/>
                        </a:solidFill>
                        <a:effectLst/>
                        <a:latin typeface="Segoe UI Semilight" panose="020B0402040204020203" pitchFamily="34" charset="0"/>
                        <a:ea typeface="+mn-ea"/>
                        <a:cs typeface="Segoe UI Semilight" panose="020B0402040204020203" pitchFamily="34" charset="0"/>
                      </a:endParaRPr>
                    </a:p>
                    <a:p>
                      <a:pPr marL="342900" indent="-342900">
                        <a:buFont typeface="Arial" panose="020B0604020202020204" pitchFamily="34" charset="0"/>
                        <a:buChar char="•"/>
                      </a:pPr>
                      <a:r>
                        <a:rPr lang="en-CA" sz="2400" kern="1200" baseline="0" dirty="0">
                          <a:solidFill>
                            <a:schemeClr val="dk1"/>
                          </a:solidFill>
                          <a:effectLst/>
                          <a:latin typeface="Segoe UI Semilight" panose="020B0402040204020203" pitchFamily="34" charset="0"/>
                          <a:ea typeface="+mn-ea"/>
                          <a:cs typeface="Segoe UI Semilight" panose="020B0402040204020203" pitchFamily="34" charset="0"/>
                        </a:rPr>
                        <a:t>R</a:t>
                      </a:r>
                      <a:r>
                        <a:rPr lang="en-CA" sz="2400" kern="1200" dirty="0">
                          <a:solidFill>
                            <a:schemeClr val="dk1"/>
                          </a:solidFill>
                          <a:effectLst/>
                          <a:latin typeface="Segoe UI Semilight" panose="020B0402040204020203" pitchFamily="34" charset="0"/>
                          <a:ea typeface="+mn-ea"/>
                          <a:cs typeface="Segoe UI Semilight" panose="020B0402040204020203" pitchFamily="34" charset="0"/>
                        </a:rPr>
                        <a:t>equire some help with data access</a:t>
                      </a:r>
                    </a:p>
                    <a:p>
                      <a:pPr marL="342900" indent="-342900">
                        <a:buFont typeface="Arial" panose="020B0604020202020204" pitchFamily="34" charset="0"/>
                        <a:buChar char="•"/>
                      </a:pPr>
                      <a:r>
                        <a:rPr lang="en-CA" sz="2400" kern="1200" dirty="0">
                          <a:solidFill>
                            <a:schemeClr val="dk1"/>
                          </a:solidFill>
                          <a:effectLst/>
                          <a:latin typeface="Segoe UI Semilight" panose="020B0402040204020203" pitchFamily="34" charset="0"/>
                          <a:ea typeface="+mn-ea"/>
                          <a:cs typeface="Segoe UI Semilight" panose="020B0402040204020203" pitchFamily="34" charset="0"/>
                        </a:rPr>
                        <a:t>Limited access to data analysis and visualization tools</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342900" lvl="0" indent="-342900">
                        <a:buFont typeface="Arial" panose="020B0604020202020204" pitchFamily="34" charset="0"/>
                        <a:buChar char="•"/>
                      </a:pPr>
                      <a:endParaRPr lang="en-CA" sz="2400" kern="1200" dirty="0">
                        <a:solidFill>
                          <a:schemeClr val="dk1"/>
                        </a:solidFill>
                        <a:effectLst/>
                        <a:latin typeface="Segoe UI Semilight" panose="020B0402040204020203" pitchFamily="34" charset="0"/>
                        <a:ea typeface="+mn-ea"/>
                        <a:cs typeface="Segoe UI Semilight" panose="020B0402040204020203" pitchFamily="34" charset="0"/>
                      </a:endParaRPr>
                    </a:p>
                    <a:p>
                      <a:pPr marL="342900" lvl="0" indent="-342900">
                        <a:buFont typeface="Arial" panose="020B0604020202020204" pitchFamily="34" charset="0"/>
                        <a:buChar char="•"/>
                      </a:pPr>
                      <a:r>
                        <a:rPr lang="en-CA" sz="2400" kern="1200" dirty="0">
                          <a:solidFill>
                            <a:schemeClr val="dk1"/>
                          </a:solidFill>
                          <a:effectLst/>
                          <a:latin typeface="Segoe UI Semilight" panose="020B0402040204020203" pitchFamily="34" charset="0"/>
                          <a:ea typeface="+mn-ea"/>
                          <a:cs typeface="Segoe UI Semilight" panose="020B0402040204020203" pitchFamily="34" charset="0"/>
                        </a:rPr>
                        <a:t>Easy to use online catalogue / newsletter updates</a:t>
                      </a:r>
                    </a:p>
                    <a:p>
                      <a:pPr marL="342900" lvl="0" indent="-342900">
                        <a:buFont typeface="Arial" panose="020B0604020202020204" pitchFamily="34" charset="0"/>
                        <a:buChar char="•"/>
                      </a:pPr>
                      <a:r>
                        <a:rPr lang="en-CA" sz="2400" kern="1200" dirty="0">
                          <a:solidFill>
                            <a:schemeClr val="dk1"/>
                          </a:solidFill>
                          <a:effectLst/>
                          <a:latin typeface="Segoe UI Semilight" panose="020B0402040204020203" pitchFamily="34" charset="0"/>
                          <a:ea typeface="+mn-ea"/>
                          <a:cs typeface="Segoe UI Semilight" panose="020B0402040204020203" pitchFamily="34" charset="0"/>
                        </a:rPr>
                        <a:t>Email/phone support to find data and extract tables</a:t>
                      </a:r>
                    </a:p>
                    <a:p>
                      <a:pPr marL="342900" lvl="0" indent="-342900">
                        <a:buFont typeface="Arial" panose="020B0604020202020204" pitchFamily="34" charset="0"/>
                        <a:buChar char="•"/>
                      </a:pPr>
                      <a:r>
                        <a:rPr lang="en-CA" sz="2400" kern="1200" dirty="0">
                          <a:solidFill>
                            <a:schemeClr val="dk1"/>
                          </a:solidFill>
                          <a:effectLst/>
                          <a:latin typeface="Segoe UI Semilight" panose="020B0402040204020203" pitchFamily="34" charset="0"/>
                          <a:ea typeface="+mn-ea"/>
                          <a:cs typeface="Segoe UI Semilight" panose="020B0402040204020203" pitchFamily="34" charset="0"/>
                        </a:rPr>
                        <a:t>Online tutorials, webinars</a:t>
                      </a:r>
                    </a:p>
                    <a:p>
                      <a:pPr marL="342900" indent="-342900">
                        <a:buFont typeface="Arial" panose="020B0604020202020204" pitchFamily="34" charset="0"/>
                        <a:buChar char="•"/>
                      </a:pPr>
                      <a:r>
                        <a:rPr lang="en-CA" sz="2400" kern="1200" dirty="0">
                          <a:solidFill>
                            <a:schemeClr val="dk1"/>
                          </a:solidFill>
                          <a:effectLst/>
                          <a:latin typeface="Segoe UI Semilight" panose="020B0402040204020203" pitchFamily="34" charset="0"/>
                          <a:ea typeface="+mn-ea"/>
                          <a:cs typeface="Segoe UI Semilight" panose="020B0402040204020203" pitchFamily="34" charset="0"/>
                        </a:rPr>
                        <a:t>Information about DIY data visualization programs</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bl>
          </a:graphicData>
        </a:graphic>
      </p:graphicFrame>
      <p:sp>
        <p:nvSpPr>
          <p:cNvPr id="10" name="Title 5"/>
          <p:cNvSpPr>
            <a:spLocks noGrp="1"/>
          </p:cNvSpPr>
          <p:nvPr>
            <p:ph type="title"/>
          </p:nvPr>
        </p:nvSpPr>
        <p:spPr>
          <a:xfrm>
            <a:off x="381000" y="355847"/>
            <a:ext cx="8381260" cy="1054394"/>
          </a:xfrm>
        </p:spPr>
        <p:txBody>
          <a:bodyPr>
            <a:noAutofit/>
          </a:bodyPr>
          <a:lstStyle/>
          <a:p>
            <a:r>
              <a:rPr lang="en-CA" dirty="0"/>
              <a:t>CDP Current Efforts: Three Audiences</a:t>
            </a:r>
            <a:endParaRPr lang="en-US" dirty="0"/>
          </a:p>
        </p:txBody>
      </p:sp>
      <p:pic>
        <p:nvPicPr>
          <p:cNvPr id="6" name="Picture 5" descr="CCSD-LogoOnly-Color_White_Impa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418" y="201978"/>
            <a:ext cx="636577" cy="585424"/>
          </a:xfrm>
          <a:prstGeom prst="rect">
            <a:avLst/>
          </a:prstGeom>
        </p:spPr>
      </p:pic>
      <p:sp>
        <p:nvSpPr>
          <p:cNvPr id="7" name="Footer Placeholder 2"/>
          <p:cNvSpPr txBox="1">
            <a:spLocks/>
          </p:cNvSpPr>
          <p:nvPr/>
        </p:nvSpPr>
        <p:spPr>
          <a:xfrm>
            <a:off x="2895230" y="6355080"/>
            <a:ext cx="3352800" cy="274320"/>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dirty="0"/>
              <a:t>Community Data Program</a:t>
            </a:r>
          </a:p>
          <a:p>
            <a:r>
              <a:rPr lang="en-CA" dirty="0"/>
              <a:t>Enabling Evidence-Based Community Development</a:t>
            </a:r>
          </a:p>
        </p:txBody>
      </p:sp>
    </p:spTree>
    <p:extLst>
      <p:ext uri="{BB962C8B-B14F-4D97-AF65-F5344CB8AC3E}">
        <p14:creationId xmlns:p14="http://schemas.microsoft.com/office/powerpoint/2010/main" val="1174598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33E1346-BF0A-403A-921C-13CE673D6B5B}" type="slidenum">
              <a:rPr lang="en-CA" smtClean="0"/>
              <a:t>16</a:t>
            </a:fld>
            <a:endParaRPr lang="en-CA"/>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961999275"/>
              </p:ext>
            </p:extLst>
          </p:nvPr>
        </p:nvGraphicFramePr>
        <p:xfrm>
          <a:off x="248848" y="1975230"/>
          <a:ext cx="8645562" cy="420624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4987962">
                  <a:extLst>
                    <a:ext uri="{9D8B030D-6E8A-4147-A177-3AD203B41FA5}">
                      <a16:colId xmlns:a16="http://schemas.microsoft.com/office/drawing/2014/main" val="20001"/>
                    </a:ext>
                  </a:extLst>
                </a:gridCol>
              </a:tblGrid>
              <a:tr h="286307">
                <a:tc>
                  <a:txBody>
                    <a:bodyPr/>
                    <a:lstStyle/>
                    <a:p>
                      <a:r>
                        <a:rPr lang="en-CA" sz="2400" dirty="0">
                          <a:latin typeface="Segoe UI Semilight" panose="020B0402040204020203" pitchFamily="34" charset="0"/>
                          <a:cs typeface="Segoe UI Semilight" panose="020B0402040204020203" pitchFamily="34" charset="0"/>
                        </a:rPr>
                        <a:t>Modest Capacity Users</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CA" sz="2400" b="1" kern="1200" dirty="0">
                          <a:solidFill>
                            <a:schemeClr val="lt1"/>
                          </a:solidFill>
                          <a:effectLst/>
                          <a:latin typeface="Segoe UI Semilight" panose="020B0402040204020203" pitchFamily="34" charset="0"/>
                          <a:ea typeface="+mn-ea"/>
                          <a:cs typeface="Segoe UI Semilight" panose="020B0402040204020203" pitchFamily="34" charset="0"/>
                        </a:rPr>
                        <a:t>Capacity Building Supports</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1379583">
                <a:tc>
                  <a:txBody>
                    <a:bodyPr/>
                    <a:lstStyle/>
                    <a:p>
                      <a:r>
                        <a:rPr lang="en-CA" sz="2400" b="1" kern="1200" dirty="0">
                          <a:solidFill>
                            <a:schemeClr val="dk1"/>
                          </a:solidFill>
                          <a:effectLst/>
                          <a:latin typeface="Segoe UI Semilight" panose="020B0402040204020203" pitchFamily="34" charset="0"/>
                          <a:ea typeface="+mn-ea"/>
                          <a:cs typeface="Segoe UI Semilight" panose="020B0402040204020203" pitchFamily="34" charset="0"/>
                        </a:rPr>
                        <a:t>50% of CDP users</a:t>
                      </a:r>
                    </a:p>
                    <a:p>
                      <a:r>
                        <a:rPr lang="en-CA" sz="2400" kern="1200" baseline="0" dirty="0">
                          <a:solidFill>
                            <a:schemeClr val="dk1"/>
                          </a:solidFill>
                          <a:effectLst/>
                          <a:latin typeface="Segoe UI Semilight" panose="020B0402040204020203" pitchFamily="34" charset="0"/>
                          <a:ea typeface="+mn-ea"/>
                          <a:cs typeface="Segoe UI Semilight" panose="020B0402040204020203" pitchFamily="34" charset="0"/>
                        </a:rPr>
                        <a:t> </a:t>
                      </a:r>
                    </a:p>
                    <a:p>
                      <a:pPr marL="342900" indent="-342900">
                        <a:buFont typeface="Arial" panose="020B0604020202020204" pitchFamily="34" charset="0"/>
                        <a:buChar char="•"/>
                      </a:pPr>
                      <a:r>
                        <a:rPr lang="en-CA" sz="2400" kern="1200" baseline="0" dirty="0">
                          <a:solidFill>
                            <a:schemeClr val="dk1"/>
                          </a:solidFill>
                          <a:effectLst/>
                          <a:latin typeface="Segoe UI Semilight" panose="020B0402040204020203" pitchFamily="34" charset="0"/>
                          <a:ea typeface="+mn-ea"/>
                          <a:cs typeface="Segoe UI Semilight" panose="020B0402040204020203" pitchFamily="34" charset="0"/>
                        </a:rPr>
                        <a:t>R</a:t>
                      </a:r>
                      <a:r>
                        <a:rPr lang="en-CA" sz="2400" kern="1200" dirty="0">
                          <a:solidFill>
                            <a:schemeClr val="dk1"/>
                          </a:solidFill>
                          <a:effectLst/>
                          <a:latin typeface="Segoe UI Semilight" panose="020B0402040204020203" pitchFamily="34" charset="0"/>
                          <a:ea typeface="+mn-ea"/>
                          <a:cs typeface="Segoe UI Semilight" panose="020B0402040204020203" pitchFamily="34" charset="0"/>
                        </a:rPr>
                        <a:t>equire assistance to access information. </a:t>
                      </a:r>
                    </a:p>
                    <a:p>
                      <a:pPr marL="342900" indent="-342900">
                        <a:buFont typeface="Arial" panose="020B0604020202020204" pitchFamily="34" charset="0"/>
                        <a:buChar char="•"/>
                      </a:pPr>
                      <a:r>
                        <a:rPr lang="en-CA" sz="2400" kern="1200" dirty="0">
                          <a:solidFill>
                            <a:schemeClr val="dk1"/>
                          </a:solidFill>
                          <a:effectLst/>
                          <a:latin typeface="Segoe UI Semilight" panose="020B0402040204020203" pitchFamily="34" charset="0"/>
                          <a:ea typeface="+mn-ea"/>
                          <a:cs typeface="Segoe UI Semilight" panose="020B0402040204020203" pitchFamily="34" charset="0"/>
                        </a:rPr>
                        <a:t>Would benefit from greater support for analysis and presentation</a:t>
                      </a:r>
                      <a:endParaRPr lang="en-US" sz="2400" dirty="0">
                        <a:latin typeface="Segoe UI Semilight" panose="020B0402040204020203" pitchFamily="34" charset="0"/>
                        <a:cs typeface="Segoe UI Semilight" panose="020B0402040204020203" pitchFamily="34" charset="0"/>
                      </a:endParaRPr>
                    </a:p>
                  </a:txBody>
                  <a:tcPr/>
                </a:tc>
                <a:tc>
                  <a:txBody>
                    <a:bodyPr/>
                    <a:lstStyle/>
                    <a:p>
                      <a:pPr marL="0" lvl="0" indent="0">
                        <a:buFont typeface="Arial" panose="020B0604020202020204" pitchFamily="34" charset="0"/>
                        <a:buNone/>
                      </a:pPr>
                      <a:endParaRPr lang="en-CA" sz="2400" kern="1200" dirty="0">
                        <a:solidFill>
                          <a:schemeClr val="dk1"/>
                        </a:solidFill>
                        <a:effectLst/>
                        <a:latin typeface="Segoe UI Semilight" panose="020B0402040204020203" pitchFamily="34" charset="0"/>
                        <a:ea typeface="+mn-ea"/>
                        <a:cs typeface="Segoe UI Semilight" panose="020B0402040204020203" pitchFamily="34" charset="0"/>
                      </a:endParaRPr>
                    </a:p>
                    <a:p>
                      <a:pPr marL="0" lvl="0" indent="0">
                        <a:buFont typeface="Arial" panose="020B0604020202020204" pitchFamily="34" charset="0"/>
                        <a:buNone/>
                      </a:pPr>
                      <a:r>
                        <a:rPr lang="en-CA" sz="2400" kern="1200" dirty="0">
                          <a:solidFill>
                            <a:schemeClr val="dk1"/>
                          </a:solidFill>
                          <a:effectLst/>
                          <a:latin typeface="Segoe UI Semilight" panose="020B0402040204020203" pitchFamily="34" charset="0"/>
                          <a:ea typeface="+mn-ea"/>
                          <a:cs typeface="Segoe UI Semilight" panose="020B0402040204020203" pitchFamily="34" charset="0"/>
                        </a:rPr>
                        <a:t>Proposed</a:t>
                      </a:r>
                      <a:r>
                        <a:rPr lang="en-CA" sz="2400" kern="1200" baseline="0" dirty="0">
                          <a:solidFill>
                            <a:schemeClr val="dk1"/>
                          </a:solidFill>
                          <a:effectLst/>
                          <a:latin typeface="Segoe UI Semilight" panose="020B0402040204020203" pitchFamily="34" charset="0"/>
                          <a:ea typeface="+mn-ea"/>
                          <a:cs typeface="Segoe UI Semilight" panose="020B0402040204020203" pitchFamily="34" charset="0"/>
                        </a:rPr>
                        <a:t> for 2016-2017:</a:t>
                      </a:r>
                      <a:endParaRPr lang="en-CA" sz="2400" kern="1200" dirty="0">
                        <a:solidFill>
                          <a:schemeClr val="dk1"/>
                        </a:solidFill>
                        <a:effectLst/>
                        <a:latin typeface="Segoe UI Semilight" panose="020B0402040204020203" pitchFamily="34" charset="0"/>
                        <a:ea typeface="+mn-ea"/>
                        <a:cs typeface="Segoe UI Semilight" panose="020B0402040204020203" pitchFamily="34" charset="0"/>
                      </a:endParaRPr>
                    </a:p>
                    <a:p>
                      <a:pPr marL="342900" lvl="0" indent="-342900">
                        <a:buFont typeface="Arial" panose="020B0604020202020204" pitchFamily="34" charset="0"/>
                        <a:buChar char="•"/>
                      </a:pPr>
                      <a:r>
                        <a:rPr lang="en-CA" sz="2400" kern="1200" dirty="0">
                          <a:solidFill>
                            <a:schemeClr val="dk1"/>
                          </a:solidFill>
                          <a:effectLst/>
                          <a:latin typeface="Segoe UI Semilight" panose="020B0402040204020203" pitchFamily="34" charset="0"/>
                          <a:ea typeface="+mn-ea"/>
                          <a:cs typeface="Segoe UI Semilight" panose="020B0402040204020203" pitchFamily="34" charset="0"/>
                        </a:rPr>
                        <a:t>Access to downloadable pre-packaged indicator tables based on most popular topics / downloads</a:t>
                      </a:r>
                    </a:p>
                    <a:p>
                      <a:pPr marL="285750" indent="-285750">
                        <a:buFont typeface="Arial" panose="020B0604020202020204" pitchFamily="34" charset="0"/>
                        <a:buChar char="•"/>
                      </a:pPr>
                      <a:r>
                        <a:rPr lang="en-CA" sz="2400" kern="1200" dirty="0">
                          <a:solidFill>
                            <a:schemeClr val="dk1"/>
                          </a:solidFill>
                          <a:effectLst/>
                          <a:latin typeface="Segoe UI Semilight" panose="020B0402040204020203" pitchFamily="34" charset="0"/>
                          <a:ea typeface="+mn-ea"/>
                          <a:cs typeface="Segoe UI Semilight" panose="020B0402040204020203" pitchFamily="34" charset="0"/>
                        </a:rPr>
                        <a:t>Access to no cost/low cost data visualization tools (e.g., fill-in PDFs; chart generator)</a:t>
                      </a:r>
                      <a:r>
                        <a:rPr lang="en-CA" sz="2400" kern="1200" baseline="0" dirty="0">
                          <a:solidFill>
                            <a:schemeClr val="dk1"/>
                          </a:solidFill>
                          <a:effectLst/>
                          <a:latin typeface="Segoe UI Semilight" panose="020B0402040204020203" pitchFamily="34" charset="0"/>
                          <a:ea typeface="+mn-ea"/>
                          <a:cs typeface="Segoe UI Semilight" panose="020B0402040204020203" pitchFamily="34" charset="0"/>
                        </a:rPr>
                        <a:t> </a:t>
                      </a:r>
                      <a:r>
                        <a:rPr lang="en-CA" sz="2400" kern="1200" dirty="0">
                          <a:solidFill>
                            <a:schemeClr val="dk1"/>
                          </a:solidFill>
                          <a:effectLst/>
                          <a:latin typeface="Segoe UI Semilight" panose="020B0402040204020203" pitchFamily="34" charset="0"/>
                          <a:ea typeface="+mn-ea"/>
                          <a:cs typeface="Segoe UI Semilight" panose="020B0402040204020203" pitchFamily="34" charset="0"/>
                        </a:rPr>
                        <a:t>and tutorials</a:t>
                      </a:r>
                    </a:p>
                  </a:txBody>
                  <a:tcPr/>
                </a:tc>
                <a:extLst>
                  <a:ext uri="{0D108BD9-81ED-4DB2-BD59-A6C34878D82A}">
                    <a16:rowId xmlns:a16="http://schemas.microsoft.com/office/drawing/2014/main" val="10001"/>
                  </a:ext>
                </a:extLst>
              </a:tr>
            </a:tbl>
          </a:graphicData>
        </a:graphic>
      </p:graphicFrame>
      <p:sp>
        <p:nvSpPr>
          <p:cNvPr id="10" name="Title 5"/>
          <p:cNvSpPr>
            <a:spLocks noGrp="1"/>
          </p:cNvSpPr>
          <p:nvPr>
            <p:ph type="title"/>
          </p:nvPr>
        </p:nvSpPr>
        <p:spPr>
          <a:xfrm>
            <a:off x="381000" y="355847"/>
            <a:ext cx="8381260" cy="1054394"/>
          </a:xfrm>
        </p:spPr>
        <p:txBody>
          <a:bodyPr>
            <a:noAutofit/>
          </a:bodyPr>
          <a:lstStyle/>
          <a:p>
            <a:r>
              <a:rPr lang="en-CA" dirty="0"/>
              <a:t>CDP Current Efforts: Three Audiences</a:t>
            </a:r>
            <a:endParaRPr lang="en-US" dirty="0"/>
          </a:p>
        </p:txBody>
      </p:sp>
      <p:sp>
        <p:nvSpPr>
          <p:cNvPr id="12" name="Footer Placeholder 3"/>
          <p:cNvSpPr>
            <a:spLocks noGrp="1"/>
          </p:cNvSpPr>
          <p:nvPr>
            <p:ph type="ftr" sz="quarter" idx="11"/>
          </p:nvPr>
        </p:nvSpPr>
        <p:spPr>
          <a:xfrm>
            <a:off x="2619458" y="6355080"/>
            <a:ext cx="3904343" cy="275590"/>
          </a:xfrm>
        </p:spPr>
        <p:txBody>
          <a:bodyPr/>
          <a:lstStyle/>
          <a:p>
            <a:r>
              <a:rPr lang="en-CA" sz="1400" dirty="0"/>
              <a:t>Canadian Council on Social Development</a:t>
            </a:r>
          </a:p>
        </p:txBody>
      </p:sp>
      <p:pic>
        <p:nvPicPr>
          <p:cNvPr id="6" name="Picture 5" descr="CCSD-LogoOnly-Color_White_Impa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418" y="201978"/>
            <a:ext cx="636577" cy="585424"/>
          </a:xfrm>
          <a:prstGeom prst="rect">
            <a:avLst/>
          </a:prstGeom>
        </p:spPr>
      </p:pic>
    </p:spTree>
    <p:extLst>
      <p:ext uri="{BB962C8B-B14F-4D97-AF65-F5344CB8AC3E}">
        <p14:creationId xmlns:p14="http://schemas.microsoft.com/office/powerpoint/2010/main" val="3158336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CA" sz="2400" dirty="0">
                <a:solidFill>
                  <a:schemeClr val="tx1"/>
                </a:solidFill>
                <a:latin typeface="Segoe UI Semilight" panose="020B0402040204020203" pitchFamily="34" charset="0"/>
                <a:cs typeface="Segoe UI Semilight" panose="020B0402040204020203" pitchFamily="34" charset="0"/>
              </a:rPr>
              <a:t>CCSD supports a national network</a:t>
            </a:r>
          </a:p>
          <a:p>
            <a:pPr lvl="1"/>
            <a:r>
              <a:rPr lang="en-CA" sz="2000" dirty="0">
                <a:solidFill>
                  <a:schemeClr val="tx1"/>
                </a:solidFill>
                <a:latin typeface="Segoe UI Semilight" panose="020B0402040204020203" pitchFamily="34" charset="0"/>
                <a:cs typeface="Segoe UI Semilight" panose="020B0402040204020203" pitchFamily="34" charset="0"/>
              </a:rPr>
              <a:t>All 2500+ registered users receive regular newsletters and information products</a:t>
            </a:r>
          </a:p>
          <a:p>
            <a:pPr lvl="1"/>
            <a:r>
              <a:rPr lang="en-CA" sz="2000" dirty="0">
                <a:solidFill>
                  <a:schemeClr val="tx1"/>
                </a:solidFill>
                <a:latin typeface="Segoe UI Semilight" panose="020B0402040204020203" pitchFamily="34" charset="0"/>
                <a:cs typeface="Segoe UI Semilight" panose="020B0402040204020203" pitchFamily="34" charset="0"/>
              </a:rPr>
              <a:t>All registered users are invited to Community Data Webinars </a:t>
            </a:r>
          </a:p>
          <a:p>
            <a:pPr lvl="1"/>
            <a:r>
              <a:rPr lang="en-CA" sz="2000" dirty="0">
                <a:solidFill>
                  <a:schemeClr val="tx1"/>
                </a:solidFill>
                <a:latin typeface="Segoe UI Semilight" panose="020B0402040204020203" pitchFamily="34" charset="0"/>
                <a:cs typeface="Segoe UI Semilight" panose="020B0402040204020203" pitchFamily="34" charset="0"/>
              </a:rPr>
              <a:t>Webinar topics are user-defined</a:t>
            </a:r>
          </a:p>
          <a:p>
            <a:pPr lvl="1"/>
            <a:r>
              <a:rPr lang="en-CA" sz="2000" dirty="0">
                <a:solidFill>
                  <a:schemeClr val="tx1"/>
                </a:solidFill>
                <a:latin typeface="Segoe UI Semilight" panose="020B0402040204020203" pitchFamily="34" charset="0"/>
                <a:cs typeface="Segoe UI Semilight" panose="020B0402040204020203" pitchFamily="34" charset="0"/>
              </a:rPr>
              <a:t>Annual program meeting brings together lead organizations </a:t>
            </a:r>
          </a:p>
          <a:p>
            <a:r>
              <a:rPr lang="en-CA" sz="2400" dirty="0">
                <a:solidFill>
                  <a:schemeClr val="tx1"/>
                </a:solidFill>
                <a:latin typeface="Segoe UI Semilight" panose="020B0402040204020203" pitchFamily="34" charset="0"/>
                <a:cs typeface="Segoe UI Semilight" panose="020B0402040204020203" pitchFamily="34" charset="0"/>
              </a:rPr>
              <a:t>Consortium Leads support local networks</a:t>
            </a:r>
          </a:p>
          <a:p>
            <a:pPr lvl="1"/>
            <a:r>
              <a:rPr lang="en-CA" sz="2000" dirty="0">
                <a:solidFill>
                  <a:schemeClr val="tx1"/>
                </a:solidFill>
                <a:latin typeface="Segoe UI Semilight" panose="020B0402040204020203" pitchFamily="34" charset="0"/>
                <a:cs typeface="Segoe UI Semilight" panose="020B0402040204020203" pitchFamily="34" charset="0"/>
              </a:rPr>
              <a:t>Half the consortia include 5 to 15 member organizations</a:t>
            </a:r>
          </a:p>
          <a:p>
            <a:pPr lvl="1"/>
            <a:r>
              <a:rPr lang="en-CA" sz="2000" dirty="0">
                <a:solidFill>
                  <a:schemeClr val="tx1"/>
                </a:solidFill>
                <a:latin typeface="Segoe UI Semilight" panose="020B0402040204020203" pitchFamily="34" charset="0"/>
                <a:cs typeface="Segoe UI Semilight" panose="020B0402040204020203" pitchFamily="34" charset="0"/>
              </a:rPr>
              <a:t>About ¼ have more than 15 organizations</a:t>
            </a:r>
          </a:p>
          <a:p>
            <a:pPr lvl="1"/>
            <a:r>
              <a:rPr lang="en-CA" sz="2000" dirty="0">
                <a:solidFill>
                  <a:schemeClr val="tx1"/>
                </a:solidFill>
                <a:latin typeface="Segoe UI Semilight" panose="020B0402040204020203" pitchFamily="34" charset="0"/>
                <a:cs typeface="Segoe UI Semilight" panose="020B0402040204020203" pitchFamily="34" charset="0"/>
              </a:rPr>
              <a:t>Leads host regular consortium meetings</a:t>
            </a:r>
          </a:p>
          <a:p>
            <a:pPr lvl="1"/>
            <a:r>
              <a:rPr lang="en-CA" sz="2000" dirty="0">
                <a:solidFill>
                  <a:schemeClr val="tx1"/>
                </a:solidFill>
                <a:latin typeface="Segoe UI Semilight" panose="020B0402040204020203" pitchFamily="34" charset="0"/>
                <a:cs typeface="Segoe UI Semilight" panose="020B0402040204020203" pitchFamily="34" charset="0"/>
              </a:rPr>
              <a:t>Local members co-deliver research &amp; communication products</a:t>
            </a:r>
          </a:p>
        </p:txBody>
      </p:sp>
      <p:sp>
        <p:nvSpPr>
          <p:cNvPr id="4" name="Slide Number Placeholder 3"/>
          <p:cNvSpPr>
            <a:spLocks noGrp="1"/>
          </p:cNvSpPr>
          <p:nvPr>
            <p:ph type="sldNum" sz="quarter" idx="12"/>
          </p:nvPr>
        </p:nvSpPr>
        <p:spPr/>
        <p:txBody>
          <a:bodyPr/>
          <a:lstStyle/>
          <a:p>
            <a:fld id="{E49C0391-0DC6-2641-8B67-3DECDE053145}" type="slidenum">
              <a:rPr lang="en-US" smtClean="0"/>
              <a:t>17</a:t>
            </a:fld>
            <a:endParaRPr lang="en-US" dirty="0"/>
          </a:p>
        </p:txBody>
      </p:sp>
      <p:sp>
        <p:nvSpPr>
          <p:cNvPr id="5" name="Title 4"/>
          <p:cNvSpPr>
            <a:spLocks noGrp="1"/>
          </p:cNvSpPr>
          <p:nvPr>
            <p:ph type="title"/>
          </p:nvPr>
        </p:nvSpPr>
        <p:spPr/>
        <p:txBody>
          <a:bodyPr/>
          <a:lstStyle/>
          <a:p>
            <a:r>
              <a:rPr lang="en-CA" dirty="0"/>
              <a:t>networking</a:t>
            </a:r>
            <a:endParaRPr lang="en-US" dirty="0"/>
          </a:p>
        </p:txBody>
      </p:sp>
      <p:sp>
        <p:nvSpPr>
          <p:cNvPr id="7" name="Footer Placeholder 2"/>
          <p:cNvSpPr txBox="1">
            <a:spLocks/>
          </p:cNvSpPr>
          <p:nvPr/>
        </p:nvSpPr>
        <p:spPr>
          <a:xfrm>
            <a:off x="2895230" y="6355080"/>
            <a:ext cx="3352800" cy="274320"/>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dirty="0"/>
              <a:t>Community Data Program</a:t>
            </a:r>
          </a:p>
          <a:p>
            <a:r>
              <a:rPr lang="en-CA" dirty="0"/>
              <a:t>Enabling Evidence-Based Community Development</a:t>
            </a:r>
          </a:p>
        </p:txBody>
      </p:sp>
    </p:spTree>
    <p:extLst>
      <p:ext uri="{BB962C8B-B14F-4D97-AF65-F5344CB8AC3E}">
        <p14:creationId xmlns:p14="http://schemas.microsoft.com/office/powerpoint/2010/main" val="1549314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1"/>
            <a:r>
              <a:rPr lang="en-CA" sz="2600" dirty="0">
                <a:solidFill>
                  <a:schemeClr val="tx1"/>
                </a:solidFill>
                <a:latin typeface="Segoe UI Semilight" panose="020B0402040204020203" pitchFamily="34" charset="0"/>
                <a:cs typeface="Segoe UI Semilight" panose="020B0402040204020203" pitchFamily="34" charset="0"/>
              </a:rPr>
              <a:t>Municipal governments</a:t>
            </a:r>
          </a:p>
          <a:p>
            <a:pPr lvl="1"/>
            <a:r>
              <a:rPr lang="en-CA" sz="2600" dirty="0">
                <a:solidFill>
                  <a:schemeClr val="tx1"/>
                </a:solidFill>
                <a:latin typeface="Segoe UI Semilight" panose="020B0402040204020203" pitchFamily="34" charset="0"/>
                <a:cs typeface="Segoe UI Semilight" panose="020B0402040204020203" pitchFamily="34" charset="0"/>
              </a:rPr>
              <a:t>School, Library &amp; Police boards</a:t>
            </a:r>
          </a:p>
          <a:p>
            <a:pPr lvl="1"/>
            <a:r>
              <a:rPr lang="en-CA" sz="2600" dirty="0">
                <a:solidFill>
                  <a:schemeClr val="tx1"/>
                </a:solidFill>
                <a:latin typeface="Segoe UI Semilight" panose="020B0402040204020203" pitchFamily="34" charset="0"/>
                <a:cs typeface="Segoe UI Semilight" panose="020B0402040204020203" pitchFamily="34" charset="0"/>
              </a:rPr>
              <a:t>Local United Ways </a:t>
            </a:r>
          </a:p>
          <a:p>
            <a:pPr lvl="1"/>
            <a:r>
              <a:rPr lang="en-CA" sz="2600" dirty="0">
                <a:solidFill>
                  <a:schemeClr val="tx1"/>
                </a:solidFill>
                <a:latin typeface="Segoe UI Semilight" panose="020B0402040204020203" pitchFamily="34" charset="0"/>
                <a:cs typeface="Segoe UI Semilight" panose="020B0402040204020203" pitchFamily="34" charset="0"/>
              </a:rPr>
              <a:t>Social Planning Councils</a:t>
            </a:r>
          </a:p>
          <a:p>
            <a:pPr lvl="1"/>
            <a:r>
              <a:rPr lang="en-CA" sz="2600" dirty="0">
                <a:solidFill>
                  <a:schemeClr val="tx1"/>
                </a:solidFill>
                <a:latin typeface="Segoe UI Semilight" panose="020B0402040204020203" pitchFamily="34" charset="0"/>
                <a:cs typeface="Segoe UI Semilight" panose="020B0402040204020203" pitchFamily="34" charset="0"/>
              </a:rPr>
              <a:t>Community economic development agencies</a:t>
            </a:r>
          </a:p>
          <a:p>
            <a:pPr lvl="1"/>
            <a:r>
              <a:rPr lang="en-CA" sz="2600" dirty="0">
                <a:solidFill>
                  <a:schemeClr val="tx1"/>
                </a:solidFill>
                <a:latin typeface="Segoe UI Semilight" panose="020B0402040204020203" pitchFamily="34" charset="0"/>
                <a:cs typeface="Segoe UI Semilight" panose="020B0402040204020203" pitchFamily="34" charset="0"/>
              </a:rPr>
              <a:t>Research institutes</a:t>
            </a:r>
          </a:p>
          <a:p>
            <a:pPr lvl="1"/>
            <a:r>
              <a:rPr lang="en-CA" sz="2600" dirty="0">
                <a:solidFill>
                  <a:schemeClr val="tx1"/>
                </a:solidFill>
                <a:latin typeface="Segoe UI Semilight" panose="020B0402040204020203" pitchFamily="34" charset="0"/>
                <a:cs typeface="Segoe UI Semilight" panose="020B0402040204020203" pitchFamily="34" charset="0"/>
              </a:rPr>
              <a:t>Community health centres</a:t>
            </a:r>
          </a:p>
          <a:p>
            <a:pPr lvl="1"/>
            <a:r>
              <a:rPr lang="en-CA" sz="2600" dirty="0">
                <a:solidFill>
                  <a:schemeClr val="tx1"/>
                </a:solidFill>
                <a:latin typeface="Segoe UI Semilight" panose="020B0402040204020203" pitchFamily="34" charset="0"/>
                <a:cs typeface="Segoe UI Semilight" panose="020B0402040204020203" pitchFamily="34" charset="0"/>
              </a:rPr>
              <a:t>Affordable housing providers</a:t>
            </a:r>
          </a:p>
          <a:p>
            <a:pPr marL="365760" lvl="1" indent="0">
              <a:buNone/>
            </a:pPr>
            <a:r>
              <a:rPr lang="en-CA" sz="2800" dirty="0">
                <a:solidFill>
                  <a:schemeClr val="tx1"/>
                </a:solidFill>
                <a:latin typeface="Segoe UI Semilight" panose="020B0402040204020203" pitchFamily="34" charset="0"/>
                <a:cs typeface="Segoe UI Semilight" panose="020B0402040204020203" pitchFamily="34" charset="0"/>
              </a:rPr>
              <a:t>Representing big cities and rural communities across Canada</a:t>
            </a:r>
          </a:p>
        </p:txBody>
      </p:sp>
      <p:sp>
        <p:nvSpPr>
          <p:cNvPr id="4" name="Slide Number Placeholder 3"/>
          <p:cNvSpPr>
            <a:spLocks noGrp="1"/>
          </p:cNvSpPr>
          <p:nvPr>
            <p:ph type="sldNum" sz="quarter" idx="12"/>
          </p:nvPr>
        </p:nvSpPr>
        <p:spPr/>
        <p:txBody>
          <a:bodyPr/>
          <a:lstStyle/>
          <a:p>
            <a:fld id="{E49C0391-0DC6-2641-8B67-3DECDE053145}" type="slidenum">
              <a:rPr lang="en-US" smtClean="0"/>
              <a:t>18</a:t>
            </a:fld>
            <a:endParaRPr lang="en-US" dirty="0"/>
          </a:p>
        </p:txBody>
      </p:sp>
      <p:sp>
        <p:nvSpPr>
          <p:cNvPr id="5" name="Title 4"/>
          <p:cNvSpPr>
            <a:spLocks noGrp="1"/>
          </p:cNvSpPr>
          <p:nvPr>
            <p:ph type="title"/>
          </p:nvPr>
        </p:nvSpPr>
        <p:spPr/>
        <p:txBody>
          <a:bodyPr/>
          <a:lstStyle/>
          <a:p>
            <a:r>
              <a:rPr lang="en-CA" dirty="0"/>
              <a:t>Typical members of the </a:t>
            </a:r>
            <a:r>
              <a:rPr lang="en-CA" dirty="0" err="1"/>
              <a:t>cdp</a:t>
            </a:r>
            <a:r>
              <a:rPr lang="en-CA" dirty="0"/>
              <a:t> network</a:t>
            </a:r>
          </a:p>
        </p:txBody>
      </p:sp>
      <p:sp>
        <p:nvSpPr>
          <p:cNvPr id="6" name="Footer Placeholder 3"/>
          <p:cNvSpPr>
            <a:spLocks noGrp="1"/>
          </p:cNvSpPr>
          <p:nvPr>
            <p:ph type="ftr" sz="quarter" idx="11"/>
          </p:nvPr>
        </p:nvSpPr>
        <p:spPr>
          <a:xfrm>
            <a:off x="2676017" y="6276561"/>
            <a:ext cx="3817856" cy="431358"/>
          </a:xfrm>
        </p:spPr>
        <p:txBody>
          <a:bodyPr/>
          <a:lstStyle/>
          <a:p>
            <a:r>
              <a:rPr lang="en-US" sz="1400" dirty="0"/>
              <a:t>Canadian Council on Social Development</a:t>
            </a:r>
          </a:p>
        </p:txBody>
      </p:sp>
    </p:spTree>
    <p:extLst>
      <p:ext uri="{BB962C8B-B14F-4D97-AF65-F5344CB8AC3E}">
        <p14:creationId xmlns:p14="http://schemas.microsoft.com/office/powerpoint/2010/main" val="4268584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CA" dirty="0"/>
          </a:p>
        </p:txBody>
      </p:sp>
      <p:sp>
        <p:nvSpPr>
          <p:cNvPr id="9" name="Content Placeholder 8"/>
          <p:cNvSpPr>
            <a:spLocks noGrp="1"/>
          </p:cNvSpPr>
          <p:nvPr>
            <p:ph idx="1"/>
          </p:nvPr>
        </p:nvSpPr>
        <p:spPr/>
        <p:txBody>
          <a:bodyPr>
            <a:normAutofit/>
          </a:bodyPr>
          <a:lstStyle/>
          <a:p>
            <a:pPr marL="45720" indent="0">
              <a:buNone/>
            </a:pPr>
            <a:endParaRPr lang="en-CA" sz="4000" dirty="0">
              <a:latin typeface="Corbel" panose="020B0503020204020204" pitchFamily="34" charset="0"/>
            </a:endParaRPr>
          </a:p>
          <a:p>
            <a:pPr marL="45720" indent="0">
              <a:buNone/>
            </a:pPr>
            <a:endParaRPr lang="en-CA" sz="4000" dirty="0">
              <a:latin typeface="Corbel" panose="020B0503020204020204" pitchFamily="34" charset="0"/>
            </a:endParaRPr>
          </a:p>
          <a:p>
            <a:pPr marL="45720" indent="0">
              <a:buNone/>
            </a:pPr>
            <a:r>
              <a:rPr lang="en-CA" dirty="0">
                <a:latin typeface="Corbel" panose="020B0503020204020204" pitchFamily="34" charset="0"/>
              </a:rPr>
              <a:t>Part 2</a:t>
            </a:r>
            <a:endParaRPr lang="en-CA" dirty="0">
              <a:latin typeface="+mj-lt"/>
            </a:endParaRPr>
          </a:p>
          <a:p>
            <a:pPr marL="45720" indent="0">
              <a:buNone/>
            </a:pPr>
            <a:r>
              <a:rPr lang="en-CA" sz="3600" dirty="0">
                <a:latin typeface="+mj-lt"/>
                <a:cs typeface="Segoe UI Semilight" panose="020B0402040204020203" pitchFamily="34" charset="0"/>
              </a:rPr>
              <a:t>Focus on Poverty: </a:t>
            </a:r>
          </a:p>
          <a:p>
            <a:pPr marL="45720" indent="0">
              <a:buNone/>
            </a:pPr>
            <a:r>
              <a:rPr lang="en-CA" sz="3600" dirty="0">
                <a:solidFill>
                  <a:schemeClr val="tx1"/>
                </a:solidFill>
                <a:latin typeface="Segoe UI Semilight" panose="020B0402040204020203" pitchFamily="34" charset="0"/>
                <a:cs typeface="Segoe UI Semilight" panose="020B0402040204020203" pitchFamily="34" charset="0"/>
              </a:rPr>
              <a:t>Using community data to measure poverty</a:t>
            </a:r>
          </a:p>
        </p:txBody>
      </p:sp>
      <p:sp>
        <p:nvSpPr>
          <p:cNvPr id="10" name="Text Placeholder 9"/>
          <p:cNvSpPr>
            <a:spLocks noGrp="1"/>
          </p:cNvSpPr>
          <p:nvPr>
            <p:ph type="body" sz="half" idx="2"/>
          </p:nvPr>
        </p:nvSpPr>
        <p:spPr/>
        <p:txBody>
          <a:bodyPr/>
          <a:lstStyle/>
          <a:p>
            <a:endParaRPr lang="en-CA" dirty="0"/>
          </a:p>
        </p:txBody>
      </p:sp>
      <p:pic>
        <p:nvPicPr>
          <p:cNvPr id="7" name="Picture 6"/>
          <p:cNvPicPr>
            <a:picLocks noChangeAspect="1"/>
          </p:cNvPicPr>
          <p:nvPr/>
        </p:nvPicPr>
        <p:blipFill>
          <a:blip r:embed="rId2"/>
          <a:stretch>
            <a:fillRect/>
          </a:stretch>
        </p:blipFill>
        <p:spPr>
          <a:xfrm>
            <a:off x="7112801" y="5994400"/>
            <a:ext cx="1874979" cy="635000"/>
          </a:xfrm>
          <a:prstGeom prst="rect">
            <a:avLst/>
          </a:prstGeom>
        </p:spPr>
      </p:pic>
    </p:spTree>
    <p:extLst>
      <p:ext uri="{BB962C8B-B14F-4D97-AF65-F5344CB8AC3E}">
        <p14:creationId xmlns:p14="http://schemas.microsoft.com/office/powerpoint/2010/main" val="1007388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Autofit/>
          </a:bodyPr>
          <a:lstStyle/>
          <a:p>
            <a:pPr>
              <a:lnSpc>
                <a:spcPct val="150000"/>
              </a:lnSpc>
              <a:spcBef>
                <a:spcPts val="600"/>
              </a:spcBef>
            </a:pPr>
            <a:r>
              <a:rPr lang="en-CA" sz="2600" dirty="0">
                <a:solidFill>
                  <a:schemeClr val="tx1"/>
                </a:solidFill>
                <a:latin typeface="Segoe UI Semilight" panose="020B0402040204020203" pitchFamily="34" charset="0"/>
                <a:cs typeface="Segoe UI Semilight" panose="020B0402040204020203" pitchFamily="34" charset="0"/>
              </a:rPr>
              <a:t>CCSD’s Community Data Program (CDP)</a:t>
            </a:r>
          </a:p>
          <a:p>
            <a:pPr>
              <a:lnSpc>
                <a:spcPct val="150000"/>
              </a:lnSpc>
              <a:spcBef>
                <a:spcPts val="600"/>
              </a:spcBef>
            </a:pPr>
            <a:r>
              <a:rPr lang="en-CA" sz="2600" dirty="0">
                <a:solidFill>
                  <a:schemeClr val="tx1"/>
                </a:solidFill>
                <a:latin typeface="Segoe UI Semilight" panose="020B0402040204020203" pitchFamily="34" charset="0"/>
                <a:cs typeface="Segoe UI Semilight" panose="020B0402040204020203" pitchFamily="34" charset="0"/>
              </a:rPr>
              <a:t>Using community data to measure poverty</a:t>
            </a:r>
          </a:p>
          <a:p>
            <a:pPr>
              <a:lnSpc>
                <a:spcPct val="150000"/>
              </a:lnSpc>
              <a:spcBef>
                <a:spcPts val="600"/>
              </a:spcBef>
            </a:pPr>
            <a:r>
              <a:rPr lang="en-CA" sz="2600" dirty="0">
                <a:solidFill>
                  <a:schemeClr val="tx1"/>
                </a:solidFill>
                <a:latin typeface="Segoe UI Semilight" panose="020B0402040204020203" pitchFamily="34" charset="0"/>
                <a:cs typeface="Segoe UI Semilight" panose="020B0402040204020203" pitchFamily="34" charset="0"/>
              </a:rPr>
              <a:t>The power of community data: Examples from the CDP Network</a:t>
            </a:r>
          </a:p>
          <a:p>
            <a:pPr>
              <a:lnSpc>
                <a:spcPct val="150000"/>
              </a:lnSpc>
              <a:spcBef>
                <a:spcPts val="600"/>
              </a:spcBef>
            </a:pPr>
            <a:r>
              <a:rPr lang="en-CA" sz="2600" dirty="0">
                <a:solidFill>
                  <a:schemeClr val="tx1"/>
                </a:solidFill>
                <a:latin typeface="Segoe UI Semilight" panose="020B0402040204020203" pitchFamily="34" charset="0"/>
                <a:cs typeface="Segoe UI Semilight" panose="020B0402040204020203" pitchFamily="34" charset="0"/>
              </a:rPr>
              <a:t>Concluding Message</a:t>
            </a:r>
          </a:p>
          <a:p>
            <a:pPr>
              <a:lnSpc>
                <a:spcPct val="150000"/>
              </a:lnSpc>
              <a:spcBef>
                <a:spcPts val="600"/>
              </a:spcBef>
            </a:pPr>
            <a:r>
              <a:rPr lang="en-CA" sz="2600" dirty="0">
                <a:solidFill>
                  <a:schemeClr val="tx1"/>
                </a:solidFill>
                <a:latin typeface="Segoe UI Semilight" panose="020B0402040204020203" pitchFamily="34" charset="0"/>
                <a:cs typeface="Segoe UI Semilight" panose="020B0402040204020203" pitchFamily="34" charset="0"/>
              </a:rPr>
              <a:t>Discussion /Question &amp; Answer</a:t>
            </a:r>
          </a:p>
        </p:txBody>
      </p:sp>
      <p:sp>
        <p:nvSpPr>
          <p:cNvPr id="3" name="Slide Number Placeholder 2"/>
          <p:cNvSpPr>
            <a:spLocks noGrp="1"/>
          </p:cNvSpPr>
          <p:nvPr>
            <p:ph type="sldNum" sz="quarter" idx="12"/>
          </p:nvPr>
        </p:nvSpPr>
        <p:spPr/>
        <p:txBody>
          <a:bodyPr/>
          <a:lstStyle/>
          <a:p>
            <a:fld id="{E49C0391-0DC6-2641-8B67-3DECDE053145}" type="slidenum">
              <a:rPr lang="en-US" smtClean="0"/>
              <a:t>2</a:t>
            </a:fld>
            <a:endParaRPr lang="en-US" dirty="0"/>
          </a:p>
        </p:txBody>
      </p:sp>
      <p:sp>
        <p:nvSpPr>
          <p:cNvPr id="6" name="Title 5"/>
          <p:cNvSpPr>
            <a:spLocks noGrp="1"/>
          </p:cNvSpPr>
          <p:nvPr>
            <p:ph type="title"/>
          </p:nvPr>
        </p:nvSpPr>
        <p:spPr/>
        <p:txBody>
          <a:bodyPr/>
          <a:lstStyle/>
          <a:p>
            <a:r>
              <a:rPr lang="en-CA" dirty="0"/>
              <a:t>Today’s Workshop</a:t>
            </a:r>
          </a:p>
        </p:txBody>
      </p:sp>
      <p:pic>
        <p:nvPicPr>
          <p:cNvPr id="7" name="Picture 6" descr="CCSD-LogoOnly-Color_White_Impa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016" y="297620"/>
            <a:ext cx="636577" cy="585424"/>
          </a:xfrm>
          <a:prstGeom prst="rect">
            <a:avLst/>
          </a:prstGeom>
        </p:spPr>
      </p:pic>
      <p:sp>
        <p:nvSpPr>
          <p:cNvPr id="10" name="Footer Placeholder 3"/>
          <p:cNvSpPr>
            <a:spLocks noGrp="1"/>
          </p:cNvSpPr>
          <p:nvPr>
            <p:ph type="ftr" sz="quarter" idx="11"/>
          </p:nvPr>
        </p:nvSpPr>
        <p:spPr>
          <a:xfrm>
            <a:off x="2676017" y="6276561"/>
            <a:ext cx="3817856" cy="431358"/>
          </a:xfrm>
        </p:spPr>
        <p:txBody>
          <a:bodyPr/>
          <a:lstStyle/>
          <a:p>
            <a:r>
              <a:rPr lang="en-US" sz="1400" dirty="0"/>
              <a:t>Canadian Council on Social Development</a:t>
            </a:r>
          </a:p>
        </p:txBody>
      </p:sp>
    </p:spTree>
    <p:extLst>
      <p:ext uri="{BB962C8B-B14F-4D97-AF65-F5344CB8AC3E}">
        <p14:creationId xmlns:p14="http://schemas.microsoft.com/office/powerpoint/2010/main" val="1986169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CA" sz="2500" dirty="0">
              <a:solidFill>
                <a:schemeClr val="tx1"/>
              </a:solidFill>
              <a:latin typeface="Segoe UI Semilight"/>
            </a:endParaRPr>
          </a:p>
          <a:p>
            <a:r>
              <a:rPr lang="en-CA" sz="2500" dirty="0">
                <a:solidFill>
                  <a:schemeClr val="tx1"/>
                </a:solidFill>
                <a:latin typeface="Segoe UI Semilight"/>
              </a:rPr>
              <a:t>Community Data Program was launched to better understand the scale and scope of urban poverty</a:t>
            </a:r>
          </a:p>
          <a:p>
            <a:r>
              <a:rPr lang="en-CA" sz="2500" dirty="0">
                <a:solidFill>
                  <a:schemeClr val="tx1"/>
                </a:solidFill>
                <a:latin typeface="Segoe UI Semilight"/>
              </a:rPr>
              <a:t>Over the years, have built a unique repository of information</a:t>
            </a:r>
          </a:p>
          <a:p>
            <a:r>
              <a:rPr lang="en-CA" sz="2500" dirty="0">
                <a:solidFill>
                  <a:schemeClr val="tx1"/>
                </a:solidFill>
                <a:latin typeface="Segoe UI Semilight"/>
              </a:rPr>
              <a:t>With every census cycle purchase custom neighbourhood-level tabulations </a:t>
            </a:r>
          </a:p>
          <a:p>
            <a:r>
              <a:rPr lang="en-CA" sz="2500" dirty="0">
                <a:solidFill>
                  <a:schemeClr val="tx1"/>
                </a:solidFill>
                <a:latin typeface="Segoe UI Semilight"/>
              </a:rPr>
              <a:t>Critical input for community planning, reporting and evaluation</a:t>
            </a:r>
          </a:p>
        </p:txBody>
      </p:sp>
      <p:sp>
        <p:nvSpPr>
          <p:cNvPr id="4" name="Slide Number Placeholder 3"/>
          <p:cNvSpPr>
            <a:spLocks noGrp="1"/>
          </p:cNvSpPr>
          <p:nvPr>
            <p:ph type="sldNum" sz="quarter" idx="12"/>
          </p:nvPr>
        </p:nvSpPr>
        <p:spPr/>
        <p:txBody>
          <a:bodyPr/>
          <a:lstStyle/>
          <a:p>
            <a:fld id="{E49C0391-0DC6-2641-8B67-3DECDE053145}" type="slidenum">
              <a:rPr lang="en-US" smtClean="0"/>
              <a:t>20</a:t>
            </a:fld>
            <a:endParaRPr lang="en-US" dirty="0"/>
          </a:p>
        </p:txBody>
      </p:sp>
      <p:sp>
        <p:nvSpPr>
          <p:cNvPr id="5" name="Title 4"/>
          <p:cNvSpPr>
            <a:spLocks noGrp="1"/>
          </p:cNvSpPr>
          <p:nvPr>
            <p:ph type="title"/>
          </p:nvPr>
        </p:nvSpPr>
        <p:spPr/>
        <p:txBody>
          <a:bodyPr/>
          <a:lstStyle/>
          <a:p>
            <a:r>
              <a:rPr lang="en-CA" dirty="0"/>
              <a:t>Background</a:t>
            </a:r>
            <a:endParaRPr lang="en-US" dirty="0"/>
          </a:p>
        </p:txBody>
      </p:sp>
      <p:pic>
        <p:nvPicPr>
          <p:cNvPr id="6" name="Picture 5" descr="CCSD-LogoOnly-Color_White_Impa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418" y="201978"/>
            <a:ext cx="636577" cy="585424"/>
          </a:xfrm>
          <a:prstGeom prst="rect">
            <a:avLst/>
          </a:prstGeom>
        </p:spPr>
      </p:pic>
      <p:sp>
        <p:nvSpPr>
          <p:cNvPr id="8" name="Footer Placeholder 3"/>
          <p:cNvSpPr>
            <a:spLocks noGrp="1"/>
          </p:cNvSpPr>
          <p:nvPr>
            <p:ph type="ftr" sz="quarter" idx="11"/>
          </p:nvPr>
        </p:nvSpPr>
        <p:spPr>
          <a:xfrm>
            <a:off x="2676017" y="6276561"/>
            <a:ext cx="3817856" cy="431358"/>
          </a:xfrm>
        </p:spPr>
        <p:txBody>
          <a:bodyPr/>
          <a:lstStyle/>
          <a:p>
            <a:r>
              <a:rPr lang="en-US" sz="1400" dirty="0"/>
              <a:t>Canadian Council on Social Development</a:t>
            </a:r>
          </a:p>
        </p:txBody>
      </p:sp>
    </p:spTree>
    <p:extLst>
      <p:ext uri="{BB962C8B-B14F-4D97-AF65-F5344CB8AC3E}">
        <p14:creationId xmlns:p14="http://schemas.microsoft.com/office/powerpoint/2010/main" val="1223113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719072"/>
            <a:ext cx="8305060" cy="4407408"/>
          </a:xfrm>
        </p:spPr>
        <p:txBody>
          <a:bodyPr>
            <a:normAutofit/>
          </a:bodyPr>
          <a:lstStyle/>
          <a:p>
            <a:pPr marL="45720" indent="0">
              <a:buNone/>
            </a:pPr>
            <a:endParaRPr lang="en-CA" sz="2000" b="1" dirty="0">
              <a:solidFill>
                <a:schemeClr val="tx1"/>
              </a:solidFill>
              <a:latin typeface="Segoe UI Semilight"/>
            </a:endParaRPr>
          </a:p>
          <a:p>
            <a:pPr marL="45720" indent="0">
              <a:buNone/>
            </a:pPr>
            <a:r>
              <a:rPr lang="en-CA" b="1" dirty="0">
                <a:solidFill>
                  <a:schemeClr val="tx1"/>
                </a:solidFill>
                <a:latin typeface="Segoe UI Semilight"/>
              </a:rPr>
              <a:t>Traditional  Measures</a:t>
            </a:r>
          </a:p>
          <a:p>
            <a:pPr lvl="1"/>
            <a:r>
              <a:rPr lang="en-CA" sz="2800" b="1" dirty="0">
                <a:solidFill>
                  <a:schemeClr val="tx1"/>
                </a:solidFill>
                <a:latin typeface="Segoe UI Semilight"/>
              </a:rPr>
              <a:t>LIM - </a:t>
            </a:r>
            <a:r>
              <a:rPr lang="en-CA" sz="2800" dirty="0">
                <a:solidFill>
                  <a:schemeClr val="tx1"/>
                </a:solidFill>
                <a:latin typeface="Segoe UI Semilight"/>
              </a:rPr>
              <a:t>Low Income Measure</a:t>
            </a:r>
          </a:p>
          <a:p>
            <a:pPr lvl="1"/>
            <a:r>
              <a:rPr lang="en-CA" sz="2800" b="1" dirty="0">
                <a:solidFill>
                  <a:schemeClr val="tx1"/>
                </a:solidFill>
                <a:latin typeface="Segoe UI Semilight"/>
              </a:rPr>
              <a:t>LICO - </a:t>
            </a:r>
            <a:r>
              <a:rPr lang="en-CA" sz="2800" dirty="0">
                <a:solidFill>
                  <a:schemeClr val="tx1"/>
                </a:solidFill>
                <a:latin typeface="Segoe UI Semilight"/>
              </a:rPr>
              <a:t>Low Income Cut Off</a:t>
            </a:r>
          </a:p>
          <a:p>
            <a:pPr lvl="1"/>
            <a:r>
              <a:rPr lang="en-CA" sz="2800" b="1" dirty="0">
                <a:solidFill>
                  <a:schemeClr val="tx1"/>
                </a:solidFill>
                <a:latin typeface="Segoe UI Semilight"/>
              </a:rPr>
              <a:t>MBM - </a:t>
            </a:r>
            <a:r>
              <a:rPr lang="en-CA" sz="2800" dirty="0">
                <a:solidFill>
                  <a:schemeClr val="tx1"/>
                </a:solidFill>
                <a:latin typeface="Segoe UI Semilight"/>
              </a:rPr>
              <a:t>Market Basket Measure</a:t>
            </a:r>
            <a:endParaRPr lang="en-CA" sz="2800" b="1" dirty="0">
              <a:solidFill>
                <a:schemeClr val="tx1"/>
              </a:solidFill>
              <a:latin typeface="Segoe UI Semilight"/>
            </a:endParaRPr>
          </a:p>
          <a:p>
            <a:pPr marL="45720" lvl="1" indent="0">
              <a:buClr>
                <a:schemeClr val="accent1"/>
              </a:buClr>
              <a:buNone/>
            </a:pPr>
            <a:r>
              <a:rPr lang="en-CA" sz="2800" b="1" spc="150" dirty="0">
                <a:solidFill>
                  <a:schemeClr val="tx1"/>
                </a:solidFill>
                <a:latin typeface="Segoe UI Semilight"/>
              </a:rPr>
              <a:t>New Measures</a:t>
            </a:r>
          </a:p>
          <a:p>
            <a:pPr lvl="1"/>
            <a:r>
              <a:rPr lang="en-CA" sz="2800" b="1" dirty="0">
                <a:solidFill>
                  <a:schemeClr val="tx1"/>
                </a:solidFill>
                <a:latin typeface="Segoe UI Semilight"/>
              </a:rPr>
              <a:t>Working Poverty</a:t>
            </a:r>
          </a:p>
          <a:p>
            <a:pPr lvl="1"/>
            <a:r>
              <a:rPr lang="en-CA" sz="2800" b="1" dirty="0">
                <a:solidFill>
                  <a:schemeClr val="tx1"/>
                </a:solidFill>
                <a:latin typeface="Segoe UI Semilight"/>
              </a:rPr>
              <a:t>Income Inequality</a:t>
            </a:r>
          </a:p>
          <a:p>
            <a:pPr marL="45720" lvl="1" indent="0">
              <a:buClr>
                <a:schemeClr val="accent1"/>
              </a:buClr>
              <a:buNone/>
            </a:pPr>
            <a:endParaRPr lang="en-CA" sz="2800" b="1" spc="150" dirty="0">
              <a:solidFill>
                <a:schemeClr val="tx1"/>
              </a:solidFill>
              <a:latin typeface="Segoe UI Semilight"/>
            </a:endParaRPr>
          </a:p>
        </p:txBody>
      </p:sp>
      <p:sp>
        <p:nvSpPr>
          <p:cNvPr id="6" name="Slide Number Placeholder 5"/>
          <p:cNvSpPr>
            <a:spLocks noGrp="1"/>
          </p:cNvSpPr>
          <p:nvPr>
            <p:ph type="sldNum" sz="quarter" idx="12"/>
          </p:nvPr>
        </p:nvSpPr>
        <p:spPr/>
        <p:txBody>
          <a:bodyPr/>
          <a:lstStyle/>
          <a:p>
            <a:fld id="{E49C0391-0DC6-2641-8B67-3DECDE053145}" type="slidenum">
              <a:rPr lang="en-US" smtClean="0"/>
              <a:pPr/>
              <a:t>21</a:t>
            </a:fld>
            <a:endParaRPr lang="en-US" dirty="0"/>
          </a:p>
        </p:txBody>
      </p:sp>
      <p:sp>
        <p:nvSpPr>
          <p:cNvPr id="2" name="Title 1"/>
          <p:cNvSpPr>
            <a:spLocks noGrp="1"/>
          </p:cNvSpPr>
          <p:nvPr>
            <p:ph type="title"/>
          </p:nvPr>
        </p:nvSpPr>
        <p:spPr/>
        <p:txBody>
          <a:bodyPr/>
          <a:lstStyle/>
          <a:p>
            <a:r>
              <a:rPr lang="en-CA" dirty="0"/>
              <a:t>Low Income measures</a:t>
            </a:r>
          </a:p>
        </p:txBody>
      </p:sp>
      <p:pic>
        <p:nvPicPr>
          <p:cNvPr id="7" name="Picture 6" descr="CCSD-LogoOnly-Color_White_Impa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418" y="201978"/>
            <a:ext cx="636577" cy="585424"/>
          </a:xfrm>
          <a:prstGeom prst="rect">
            <a:avLst/>
          </a:prstGeom>
        </p:spPr>
      </p:pic>
      <p:sp>
        <p:nvSpPr>
          <p:cNvPr id="9" name="Footer Placeholder 2"/>
          <p:cNvSpPr txBox="1">
            <a:spLocks/>
          </p:cNvSpPr>
          <p:nvPr/>
        </p:nvSpPr>
        <p:spPr>
          <a:xfrm>
            <a:off x="2895230" y="6355080"/>
            <a:ext cx="3352800" cy="274320"/>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dirty="0"/>
              <a:t>Community Data Program</a:t>
            </a:r>
          </a:p>
          <a:p>
            <a:r>
              <a:rPr lang="en-CA" dirty="0"/>
              <a:t>Enabling Evidence-Based Community Development</a:t>
            </a:r>
          </a:p>
        </p:txBody>
      </p:sp>
    </p:spTree>
    <p:extLst>
      <p:ext uri="{BB962C8B-B14F-4D97-AF65-F5344CB8AC3E}">
        <p14:creationId xmlns:p14="http://schemas.microsoft.com/office/powerpoint/2010/main" val="1648121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45720" indent="0">
              <a:buNone/>
            </a:pPr>
            <a:r>
              <a:rPr lang="en-CA" sz="2800" b="1" dirty="0">
                <a:solidFill>
                  <a:schemeClr val="tx1"/>
                </a:solidFill>
                <a:latin typeface="Segoe UI Semilight" panose="020B0402040204020203" pitchFamily="34" charset="0"/>
                <a:cs typeface="Segoe UI Semilight" panose="020B0402040204020203" pitchFamily="34" charset="0"/>
              </a:rPr>
              <a:t>Definition:</a:t>
            </a:r>
          </a:p>
          <a:p>
            <a:r>
              <a:rPr lang="en-CA" sz="2600" dirty="0">
                <a:solidFill>
                  <a:schemeClr val="tx1"/>
                </a:solidFill>
                <a:latin typeface="Segoe UI Semilight"/>
              </a:rPr>
              <a:t>Relies on </a:t>
            </a:r>
            <a:r>
              <a:rPr lang="en-CA" sz="2600" dirty="0" err="1">
                <a:solidFill>
                  <a:schemeClr val="tx1"/>
                </a:solidFill>
                <a:latin typeface="Segoe UI Semilight"/>
              </a:rPr>
              <a:t>taxfiler</a:t>
            </a:r>
            <a:r>
              <a:rPr lang="en-CA" sz="2600" dirty="0">
                <a:solidFill>
                  <a:schemeClr val="tx1"/>
                </a:solidFill>
                <a:latin typeface="Segoe UI Semilight"/>
              </a:rPr>
              <a:t> data</a:t>
            </a:r>
          </a:p>
          <a:p>
            <a:r>
              <a:rPr lang="en-CA" sz="2600" dirty="0">
                <a:solidFill>
                  <a:schemeClr val="tx1"/>
                </a:solidFill>
                <a:latin typeface="Segoe UI Semilight"/>
              </a:rPr>
              <a:t>Individuals in a low income family</a:t>
            </a:r>
          </a:p>
          <a:p>
            <a:r>
              <a:rPr lang="en-CA" sz="2600" dirty="0">
                <a:solidFill>
                  <a:schemeClr val="tx1"/>
                </a:solidFill>
                <a:latin typeface="Segoe UI Semilight"/>
              </a:rPr>
              <a:t>Earning $3000+ in “working income”</a:t>
            </a:r>
          </a:p>
          <a:p>
            <a:r>
              <a:rPr lang="en-CA" sz="2600" dirty="0">
                <a:solidFill>
                  <a:schemeClr val="tx1"/>
                </a:solidFill>
                <a:latin typeface="Segoe UI Semilight"/>
              </a:rPr>
              <a:t>Aged 18 to 64</a:t>
            </a:r>
          </a:p>
          <a:p>
            <a:r>
              <a:rPr lang="en-CA" sz="2600" dirty="0">
                <a:solidFill>
                  <a:schemeClr val="tx1"/>
                </a:solidFill>
                <a:latin typeface="Segoe UI Semilight"/>
              </a:rPr>
              <a:t>Excludes full-time post-sec students</a:t>
            </a:r>
          </a:p>
          <a:p>
            <a:r>
              <a:rPr lang="en-CA" sz="2600" dirty="0">
                <a:solidFill>
                  <a:schemeClr val="tx1"/>
                </a:solidFill>
                <a:latin typeface="Segoe UI Semilight"/>
              </a:rPr>
              <a:t>Excludes dependent</a:t>
            </a:r>
          </a:p>
          <a:p>
            <a:pPr marL="45720" indent="0">
              <a:buNone/>
            </a:pPr>
            <a:endParaRPr lang="en-CA" sz="2400" dirty="0">
              <a:solidFill>
                <a:schemeClr val="tx1"/>
              </a:solidFill>
              <a:latin typeface="Segoe UI Semilight" panose="020B0402040204020203" pitchFamily="34" charset="0"/>
              <a:cs typeface="Segoe UI Semilight" panose="020B0402040204020203" pitchFamily="34" charset="0"/>
            </a:endParaRPr>
          </a:p>
          <a:p>
            <a:r>
              <a:rPr lang="en-CA" sz="2800" dirty="0">
                <a:solidFill>
                  <a:schemeClr val="tx1"/>
                </a:solidFill>
                <a:latin typeface="Segoe UI Semilight"/>
              </a:rPr>
              <a:t>In 2011, </a:t>
            </a:r>
            <a:r>
              <a:rPr lang="en-CA" sz="2800" b="1" dirty="0">
                <a:solidFill>
                  <a:schemeClr val="accent1">
                    <a:lumMod val="75000"/>
                  </a:schemeClr>
                </a:solidFill>
                <a:latin typeface="Segoe UI Semilight" panose="020B0402040204020203" pitchFamily="34" charset="0"/>
                <a:cs typeface="Segoe UI Semilight" panose="020B0402040204020203" pitchFamily="34" charset="0"/>
              </a:rPr>
              <a:t>6.6%</a:t>
            </a:r>
            <a:r>
              <a:rPr lang="en-CA" sz="2800" b="1" dirty="0">
                <a:solidFill>
                  <a:schemeClr val="accent1">
                    <a:lumMod val="75000"/>
                  </a:schemeClr>
                </a:solidFill>
                <a:latin typeface="Segoe UI Semilight"/>
              </a:rPr>
              <a:t> </a:t>
            </a:r>
            <a:r>
              <a:rPr lang="en-CA" sz="2800" dirty="0">
                <a:solidFill>
                  <a:schemeClr val="tx1"/>
                </a:solidFill>
                <a:latin typeface="Segoe UI Semilight"/>
              </a:rPr>
              <a:t>of individuals aged 18-64 were working poor</a:t>
            </a:r>
          </a:p>
          <a:p>
            <a:r>
              <a:rPr lang="en-CA" sz="2800" dirty="0">
                <a:solidFill>
                  <a:schemeClr val="tx1"/>
                </a:solidFill>
                <a:latin typeface="Segoe UI Semilight"/>
              </a:rPr>
              <a:t>Working poor made up </a:t>
            </a:r>
            <a:r>
              <a:rPr lang="en-CA" sz="2800" b="1" dirty="0">
                <a:solidFill>
                  <a:schemeClr val="accent1">
                    <a:lumMod val="75000"/>
                  </a:schemeClr>
                </a:solidFill>
                <a:latin typeface="Segoe UI Semilight" panose="020B0402040204020203" pitchFamily="34" charset="0"/>
                <a:cs typeface="Segoe UI Semilight" panose="020B0402040204020203" pitchFamily="34" charset="0"/>
              </a:rPr>
              <a:t>38.7%</a:t>
            </a:r>
            <a:r>
              <a:rPr lang="en-CA" sz="2800" dirty="0">
                <a:solidFill>
                  <a:schemeClr val="tx1"/>
                </a:solidFill>
                <a:latin typeface="Segoe UI Semilight"/>
              </a:rPr>
              <a:t> of all low income persons</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E49C0391-0DC6-2641-8B67-3DECDE053145}" type="slidenum">
              <a:rPr lang="en-US" smtClean="0"/>
              <a:t>22</a:t>
            </a:fld>
            <a:endParaRPr lang="en-US" dirty="0"/>
          </a:p>
        </p:txBody>
      </p:sp>
      <p:sp>
        <p:nvSpPr>
          <p:cNvPr id="5" name="Title 4"/>
          <p:cNvSpPr>
            <a:spLocks noGrp="1"/>
          </p:cNvSpPr>
          <p:nvPr>
            <p:ph type="title"/>
          </p:nvPr>
        </p:nvSpPr>
        <p:spPr/>
        <p:txBody>
          <a:bodyPr/>
          <a:lstStyle/>
          <a:p>
            <a:r>
              <a:rPr lang="en-CA" dirty="0"/>
              <a:t>Working Poverty Measure</a:t>
            </a:r>
            <a:endParaRPr lang="en-US" dirty="0"/>
          </a:p>
        </p:txBody>
      </p:sp>
      <p:pic>
        <p:nvPicPr>
          <p:cNvPr id="7" name="Picture 6" descr="CCSD-LogoOnly-Color_White_Impa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418" y="201978"/>
            <a:ext cx="636577" cy="585424"/>
          </a:xfrm>
          <a:prstGeom prst="rect">
            <a:avLst/>
          </a:prstGeom>
        </p:spPr>
      </p:pic>
      <p:sp>
        <p:nvSpPr>
          <p:cNvPr id="10" name="Footer Placeholder 3"/>
          <p:cNvSpPr>
            <a:spLocks noGrp="1"/>
          </p:cNvSpPr>
          <p:nvPr>
            <p:ph type="ftr" sz="quarter" idx="11"/>
          </p:nvPr>
        </p:nvSpPr>
        <p:spPr>
          <a:xfrm>
            <a:off x="2676017" y="6276561"/>
            <a:ext cx="3817856" cy="431358"/>
          </a:xfrm>
        </p:spPr>
        <p:txBody>
          <a:bodyPr/>
          <a:lstStyle/>
          <a:p>
            <a:r>
              <a:rPr lang="en-US" sz="1400" dirty="0"/>
              <a:t>Canadian Council on Social Development</a:t>
            </a:r>
          </a:p>
        </p:txBody>
      </p:sp>
    </p:spTree>
    <p:extLst>
      <p:ext uri="{BB962C8B-B14F-4D97-AF65-F5344CB8AC3E}">
        <p14:creationId xmlns:p14="http://schemas.microsoft.com/office/powerpoint/2010/main" val="3058037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CA" sz="2800" b="1" dirty="0">
                <a:solidFill>
                  <a:schemeClr val="accent1">
                    <a:lumMod val="75000"/>
                  </a:schemeClr>
                </a:solidFill>
                <a:latin typeface="Segoe UI Semilight" panose="020B0402040204020203" pitchFamily="34" charset="0"/>
                <a:cs typeface="Segoe UI Semilight" panose="020B0402040204020203" pitchFamily="34" charset="0"/>
              </a:rPr>
              <a:t>Definition:</a:t>
            </a:r>
          </a:p>
          <a:p>
            <a:r>
              <a:rPr lang="en-CA" sz="2800" dirty="0">
                <a:solidFill>
                  <a:schemeClr val="tx1"/>
                </a:solidFill>
                <a:latin typeface="Segoe UI Semilight"/>
              </a:rPr>
              <a:t>Relies on </a:t>
            </a:r>
            <a:r>
              <a:rPr lang="en-CA" sz="2800" dirty="0" err="1">
                <a:solidFill>
                  <a:schemeClr val="tx1"/>
                </a:solidFill>
                <a:latin typeface="Segoe UI Semilight"/>
              </a:rPr>
              <a:t>taxfiler</a:t>
            </a:r>
            <a:r>
              <a:rPr lang="en-CA" sz="2800" dirty="0">
                <a:solidFill>
                  <a:schemeClr val="tx1"/>
                </a:solidFill>
                <a:latin typeface="Segoe UI Semilight"/>
              </a:rPr>
              <a:t> deciles data</a:t>
            </a:r>
          </a:p>
          <a:p>
            <a:r>
              <a:rPr lang="en-CA" sz="2800" dirty="0">
                <a:solidFill>
                  <a:schemeClr val="tx1"/>
                </a:solidFill>
                <a:latin typeface="Segoe UI Semilight"/>
              </a:rPr>
              <a:t>Ratio of incomes earned by highest and lowest earners</a:t>
            </a:r>
          </a:p>
          <a:p>
            <a:r>
              <a:rPr lang="en-CA" sz="2800" dirty="0">
                <a:solidFill>
                  <a:schemeClr val="tx1"/>
                </a:solidFill>
                <a:latin typeface="Segoe UI Semilight"/>
              </a:rPr>
              <a:t>% of all income earned by highest and lowest income earners</a:t>
            </a:r>
          </a:p>
          <a:p>
            <a:endParaRPr lang="en-CA" sz="2800" dirty="0">
              <a:latin typeface="Segoe UI Semilight"/>
            </a:endParaRPr>
          </a:p>
          <a:p>
            <a:r>
              <a:rPr lang="en-CA" sz="2800" dirty="0">
                <a:solidFill>
                  <a:schemeClr val="tx1"/>
                </a:solidFill>
                <a:latin typeface="Segoe UI Semilight"/>
              </a:rPr>
              <a:t>In </a:t>
            </a:r>
            <a:r>
              <a:rPr lang="en-CA" sz="2800" b="1" dirty="0">
                <a:solidFill>
                  <a:schemeClr val="accent1">
                    <a:lumMod val="75000"/>
                  </a:schemeClr>
                </a:solidFill>
                <a:latin typeface="Segoe UI Semilight"/>
              </a:rPr>
              <a:t>2011</a:t>
            </a:r>
            <a:r>
              <a:rPr lang="en-CA" sz="2800" dirty="0">
                <a:latin typeface="Segoe UI Semilight"/>
              </a:rPr>
              <a:t>, </a:t>
            </a:r>
            <a:r>
              <a:rPr lang="en-CA" sz="2800" dirty="0">
                <a:solidFill>
                  <a:schemeClr val="tx1"/>
                </a:solidFill>
                <a:latin typeface="Segoe UI Semilight"/>
              </a:rPr>
              <a:t>top </a:t>
            </a:r>
            <a:r>
              <a:rPr lang="en-CA" sz="2800" b="1" dirty="0">
                <a:solidFill>
                  <a:schemeClr val="accent1">
                    <a:lumMod val="75000"/>
                  </a:schemeClr>
                </a:solidFill>
                <a:latin typeface="Segoe UI Semilight"/>
              </a:rPr>
              <a:t>1%</a:t>
            </a:r>
            <a:r>
              <a:rPr lang="en-CA" sz="2800" dirty="0">
                <a:solidFill>
                  <a:schemeClr val="tx1"/>
                </a:solidFill>
                <a:latin typeface="Segoe UI Semilight"/>
              </a:rPr>
              <a:t> of </a:t>
            </a:r>
            <a:r>
              <a:rPr lang="en-CA" sz="2800" dirty="0" err="1">
                <a:solidFill>
                  <a:schemeClr val="tx1"/>
                </a:solidFill>
                <a:latin typeface="Segoe UI Semilight"/>
              </a:rPr>
              <a:t>taxfilers</a:t>
            </a:r>
            <a:r>
              <a:rPr lang="en-CA" sz="2800" dirty="0">
                <a:solidFill>
                  <a:schemeClr val="tx1"/>
                </a:solidFill>
                <a:latin typeface="Segoe UI Semilight"/>
              </a:rPr>
              <a:t> reported </a:t>
            </a:r>
            <a:r>
              <a:rPr lang="en-CA" sz="2800" b="1" dirty="0">
                <a:solidFill>
                  <a:schemeClr val="accent1">
                    <a:lumMod val="75000"/>
                  </a:schemeClr>
                </a:solidFill>
                <a:latin typeface="Segoe UI Semilight" panose="020B0402040204020203" pitchFamily="34" charset="0"/>
                <a:cs typeface="Segoe UI Semilight" panose="020B0402040204020203" pitchFamily="34" charset="0"/>
              </a:rPr>
              <a:t>7.1%</a:t>
            </a:r>
            <a:r>
              <a:rPr lang="en-CA" sz="2800" dirty="0">
                <a:solidFill>
                  <a:schemeClr val="tx1"/>
                </a:solidFill>
                <a:latin typeface="Segoe UI Semilight"/>
              </a:rPr>
              <a:t> of total income vs. </a:t>
            </a:r>
            <a:r>
              <a:rPr lang="en-CA" sz="2800" b="1" dirty="0">
                <a:solidFill>
                  <a:schemeClr val="accent1">
                    <a:lumMod val="75000"/>
                  </a:schemeClr>
                </a:solidFill>
                <a:latin typeface="Segoe UI Semilight" panose="020B0402040204020203" pitchFamily="34" charset="0"/>
                <a:cs typeface="Segoe UI Semilight" panose="020B0402040204020203" pitchFamily="34" charset="0"/>
              </a:rPr>
              <a:t>6.0%</a:t>
            </a:r>
            <a:r>
              <a:rPr lang="en-CA" sz="2800" dirty="0">
                <a:solidFill>
                  <a:schemeClr val="tx1"/>
                </a:solidFill>
                <a:latin typeface="Segoe UI Semilight"/>
              </a:rPr>
              <a:t> for the bottom </a:t>
            </a:r>
            <a:r>
              <a:rPr lang="en-CA" sz="2800" b="1" dirty="0">
                <a:solidFill>
                  <a:schemeClr val="accent1">
                    <a:lumMod val="75000"/>
                  </a:schemeClr>
                </a:solidFill>
                <a:latin typeface="Segoe UI Semilight"/>
              </a:rPr>
              <a:t>20%</a:t>
            </a:r>
            <a:r>
              <a:rPr lang="en-CA" sz="2800" dirty="0">
                <a:solidFill>
                  <a:schemeClr val="tx1"/>
                </a:solidFill>
                <a:latin typeface="Segoe UI Semilight"/>
              </a:rPr>
              <a:t> </a:t>
            </a:r>
          </a:p>
        </p:txBody>
      </p:sp>
      <p:sp>
        <p:nvSpPr>
          <p:cNvPr id="4" name="Slide Number Placeholder 3"/>
          <p:cNvSpPr>
            <a:spLocks noGrp="1"/>
          </p:cNvSpPr>
          <p:nvPr>
            <p:ph type="sldNum" sz="quarter" idx="12"/>
          </p:nvPr>
        </p:nvSpPr>
        <p:spPr/>
        <p:txBody>
          <a:bodyPr/>
          <a:lstStyle/>
          <a:p>
            <a:fld id="{E49C0391-0DC6-2641-8B67-3DECDE053145}" type="slidenum">
              <a:rPr lang="en-US" smtClean="0"/>
              <a:t>23</a:t>
            </a:fld>
            <a:endParaRPr lang="en-US" dirty="0"/>
          </a:p>
        </p:txBody>
      </p:sp>
      <p:sp>
        <p:nvSpPr>
          <p:cNvPr id="5" name="Title 4"/>
          <p:cNvSpPr>
            <a:spLocks noGrp="1"/>
          </p:cNvSpPr>
          <p:nvPr>
            <p:ph type="title"/>
          </p:nvPr>
        </p:nvSpPr>
        <p:spPr/>
        <p:txBody>
          <a:bodyPr/>
          <a:lstStyle/>
          <a:p>
            <a:r>
              <a:rPr lang="en-CA" dirty="0"/>
              <a:t>Income Inequality Measure</a:t>
            </a:r>
            <a:endParaRPr lang="en-US" dirty="0"/>
          </a:p>
        </p:txBody>
      </p:sp>
      <p:pic>
        <p:nvPicPr>
          <p:cNvPr id="7" name="Picture 6" descr="CCSD-LogoOnly-Color_White_Impa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418" y="201978"/>
            <a:ext cx="636577" cy="585424"/>
          </a:xfrm>
          <a:prstGeom prst="rect">
            <a:avLst/>
          </a:prstGeom>
        </p:spPr>
      </p:pic>
      <p:sp>
        <p:nvSpPr>
          <p:cNvPr id="8" name="Footer Placeholder 2"/>
          <p:cNvSpPr txBox="1">
            <a:spLocks/>
          </p:cNvSpPr>
          <p:nvPr/>
        </p:nvSpPr>
        <p:spPr>
          <a:xfrm>
            <a:off x="2895230" y="6355080"/>
            <a:ext cx="3352800" cy="274320"/>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dirty="0"/>
              <a:t>Community Data Program</a:t>
            </a:r>
          </a:p>
          <a:p>
            <a:r>
              <a:rPr lang="en-CA" dirty="0"/>
              <a:t>Enabling Evidence-Based Community Development</a:t>
            </a:r>
          </a:p>
        </p:txBody>
      </p:sp>
    </p:spTree>
    <p:extLst>
      <p:ext uri="{BB962C8B-B14F-4D97-AF65-F5344CB8AC3E}">
        <p14:creationId xmlns:p14="http://schemas.microsoft.com/office/powerpoint/2010/main" val="390006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CA" dirty="0"/>
          </a:p>
        </p:txBody>
      </p:sp>
      <p:sp>
        <p:nvSpPr>
          <p:cNvPr id="9" name="Content Placeholder 8"/>
          <p:cNvSpPr>
            <a:spLocks noGrp="1"/>
          </p:cNvSpPr>
          <p:nvPr>
            <p:ph idx="1"/>
          </p:nvPr>
        </p:nvSpPr>
        <p:spPr/>
        <p:txBody>
          <a:bodyPr>
            <a:normAutofit/>
          </a:bodyPr>
          <a:lstStyle/>
          <a:p>
            <a:pPr marL="45720" indent="0">
              <a:buNone/>
            </a:pPr>
            <a:endParaRPr lang="en-CA" sz="4000" dirty="0">
              <a:solidFill>
                <a:srgbClr val="3A3B40"/>
              </a:solidFill>
              <a:latin typeface="Corbel" panose="020B0503020204020204" pitchFamily="34" charset="0"/>
            </a:endParaRPr>
          </a:p>
          <a:p>
            <a:pPr marL="45720" indent="0">
              <a:buNone/>
            </a:pPr>
            <a:endParaRPr lang="en-CA" sz="4000" dirty="0">
              <a:solidFill>
                <a:srgbClr val="3A3B40"/>
              </a:solidFill>
              <a:latin typeface="Corbel" panose="020B0503020204020204" pitchFamily="34" charset="0"/>
            </a:endParaRPr>
          </a:p>
          <a:p>
            <a:pPr marL="45720" indent="0">
              <a:buNone/>
            </a:pPr>
            <a:r>
              <a:rPr lang="en-CA" sz="3600" dirty="0">
                <a:solidFill>
                  <a:srgbClr val="3A3B40"/>
                </a:solidFill>
                <a:latin typeface="Corbel" panose="020B0503020204020204" pitchFamily="34" charset="0"/>
              </a:rPr>
              <a:t>Part 3</a:t>
            </a:r>
          </a:p>
          <a:p>
            <a:pPr marL="0" indent="0">
              <a:buNone/>
            </a:pPr>
            <a:r>
              <a:rPr lang="en-CA" dirty="0">
                <a:solidFill>
                  <a:srgbClr val="3A3B40"/>
                </a:solidFill>
                <a:latin typeface="+mj-lt"/>
              </a:rPr>
              <a:t>Power of Community Data: Examples from the CDP Network</a:t>
            </a:r>
          </a:p>
        </p:txBody>
      </p:sp>
      <p:sp>
        <p:nvSpPr>
          <p:cNvPr id="10" name="Text Placeholder 9"/>
          <p:cNvSpPr>
            <a:spLocks noGrp="1"/>
          </p:cNvSpPr>
          <p:nvPr>
            <p:ph type="body" sz="half" idx="2"/>
          </p:nvPr>
        </p:nvSpPr>
        <p:spPr/>
        <p:txBody>
          <a:bodyPr/>
          <a:lstStyle/>
          <a:p>
            <a:endParaRPr lang="en-CA" dirty="0"/>
          </a:p>
        </p:txBody>
      </p:sp>
      <p:pic>
        <p:nvPicPr>
          <p:cNvPr id="7" name="Picture 6"/>
          <p:cNvPicPr>
            <a:picLocks noChangeAspect="1"/>
          </p:cNvPicPr>
          <p:nvPr/>
        </p:nvPicPr>
        <p:blipFill>
          <a:blip r:embed="rId2"/>
          <a:stretch>
            <a:fillRect/>
          </a:stretch>
        </p:blipFill>
        <p:spPr>
          <a:xfrm>
            <a:off x="7112801" y="5994400"/>
            <a:ext cx="1874979" cy="635000"/>
          </a:xfrm>
          <a:prstGeom prst="rect">
            <a:avLst/>
          </a:prstGeom>
        </p:spPr>
      </p:pic>
    </p:spTree>
    <p:extLst>
      <p:ext uri="{BB962C8B-B14F-4D97-AF65-F5344CB8AC3E}">
        <p14:creationId xmlns:p14="http://schemas.microsoft.com/office/powerpoint/2010/main" val="3778655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CA" sz="2800" dirty="0">
              <a:solidFill>
                <a:schemeClr val="tx1"/>
              </a:solidFill>
              <a:latin typeface="Segoe UI Semilight" panose="020B0402040204020203" pitchFamily="34" charset="0"/>
              <a:cs typeface="Segoe UI Semilight" panose="020B0402040204020203" pitchFamily="34" charset="0"/>
            </a:endParaRPr>
          </a:p>
          <a:p>
            <a:r>
              <a:rPr lang="en-CA" sz="2800" dirty="0">
                <a:solidFill>
                  <a:schemeClr val="tx1"/>
                </a:solidFill>
                <a:latin typeface="Segoe UI Semilight" panose="020B0402040204020203" pitchFamily="34" charset="0"/>
                <a:cs typeface="Segoe UI Semilight" panose="020B0402040204020203" pitchFamily="34" charset="0"/>
              </a:rPr>
              <a:t>Community data is a powerful tool for:</a:t>
            </a:r>
          </a:p>
          <a:p>
            <a:pPr lvl="2"/>
            <a:r>
              <a:rPr lang="en-US" sz="2400" spc="150" dirty="0">
                <a:solidFill>
                  <a:schemeClr val="tx1"/>
                </a:solidFill>
                <a:latin typeface="Segoe UI Semilight" panose="020B0402040204020203" pitchFamily="34" charset="0"/>
                <a:cs typeface="Segoe UI Semilight" panose="020B0402040204020203" pitchFamily="34" charset="0"/>
              </a:rPr>
              <a:t>Identifying and interpreting </a:t>
            </a:r>
            <a:r>
              <a:rPr lang="en-CA" sz="2400" spc="150" dirty="0">
                <a:solidFill>
                  <a:schemeClr val="tx1"/>
                </a:solidFill>
                <a:latin typeface="Segoe UI Semilight" panose="020B0402040204020203" pitchFamily="34" charset="0"/>
                <a:cs typeface="Segoe UI Semilight" panose="020B0402040204020203" pitchFamily="34" charset="0"/>
              </a:rPr>
              <a:t>community trends;</a:t>
            </a:r>
          </a:p>
          <a:p>
            <a:pPr lvl="2"/>
            <a:r>
              <a:rPr lang="en-US" sz="2400" spc="150" dirty="0">
                <a:solidFill>
                  <a:schemeClr val="tx1"/>
                </a:solidFill>
                <a:latin typeface="Segoe UI Semilight" panose="020B0402040204020203" pitchFamily="34" charset="0"/>
                <a:cs typeface="Segoe UI Semilight" panose="020B0402040204020203" pitchFamily="34" charset="0"/>
              </a:rPr>
              <a:t>Assessing community needs and resources;</a:t>
            </a:r>
          </a:p>
          <a:p>
            <a:pPr lvl="2"/>
            <a:r>
              <a:rPr lang="en-US" sz="2400" spc="150" dirty="0">
                <a:solidFill>
                  <a:schemeClr val="tx1"/>
                </a:solidFill>
                <a:latin typeface="Segoe UI Semilight" panose="020B0402040204020203" pitchFamily="34" charset="0"/>
                <a:cs typeface="Segoe UI Semilight" panose="020B0402040204020203" pitchFamily="34" charset="0"/>
              </a:rPr>
              <a:t>Identifying priorities and shaping action agenda;</a:t>
            </a:r>
          </a:p>
          <a:p>
            <a:pPr lvl="2"/>
            <a:r>
              <a:rPr lang="en-US" sz="2400" spc="150" dirty="0">
                <a:solidFill>
                  <a:schemeClr val="tx1"/>
                </a:solidFill>
                <a:latin typeface="Segoe UI Semilight" panose="020B0402040204020203" pitchFamily="34" charset="0"/>
                <a:cs typeface="Segoe UI Semilight" panose="020B0402040204020203" pitchFamily="34" charset="0"/>
              </a:rPr>
              <a:t>Engaging and mobilizing community members; and </a:t>
            </a:r>
          </a:p>
          <a:p>
            <a:pPr lvl="2"/>
            <a:r>
              <a:rPr lang="en-US" sz="2400" spc="150" dirty="0">
                <a:solidFill>
                  <a:schemeClr val="tx1"/>
                </a:solidFill>
                <a:latin typeface="Segoe UI Semilight" panose="020B0402040204020203" pitchFamily="34" charset="0"/>
                <a:cs typeface="Segoe UI Semilight" panose="020B0402040204020203" pitchFamily="34" charset="0"/>
              </a:rPr>
              <a:t>Establishing accountability for outcomes.</a:t>
            </a:r>
          </a:p>
          <a:p>
            <a:pPr marL="45720" indent="0">
              <a:buNone/>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E49C0391-0DC6-2641-8B67-3DECDE053145}" type="slidenum">
              <a:rPr lang="en-US" smtClean="0"/>
              <a:t>25</a:t>
            </a:fld>
            <a:endParaRPr lang="en-US" dirty="0"/>
          </a:p>
        </p:txBody>
      </p:sp>
      <p:sp>
        <p:nvSpPr>
          <p:cNvPr id="5" name="Title 4"/>
          <p:cNvSpPr>
            <a:spLocks noGrp="1"/>
          </p:cNvSpPr>
          <p:nvPr>
            <p:ph type="title"/>
          </p:nvPr>
        </p:nvSpPr>
        <p:spPr/>
        <p:txBody>
          <a:bodyPr/>
          <a:lstStyle/>
          <a:p>
            <a:r>
              <a:rPr lang="en-US" dirty="0"/>
              <a:t>A Powerful Tool</a:t>
            </a:r>
          </a:p>
        </p:txBody>
      </p:sp>
      <p:pic>
        <p:nvPicPr>
          <p:cNvPr id="6" name="Picture 5" descr="CCSD-LogoOnly-Color_White_Impa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418" y="201978"/>
            <a:ext cx="636577" cy="585424"/>
          </a:xfrm>
          <a:prstGeom prst="rect">
            <a:avLst/>
          </a:prstGeom>
        </p:spPr>
      </p:pic>
      <p:sp>
        <p:nvSpPr>
          <p:cNvPr id="10" name="Footer Placeholder 2"/>
          <p:cNvSpPr txBox="1">
            <a:spLocks/>
          </p:cNvSpPr>
          <p:nvPr/>
        </p:nvSpPr>
        <p:spPr>
          <a:xfrm>
            <a:off x="2895230" y="6355080"/>
            <a:ext cx="3352800" cy="274320"/>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dirty="0"/>
              <a:t>Community Data Program</a:t>
            </a:r>
          </a:p>
          <a:p>
            <a:r>
              <a:rPr lang="en-CA" dirty="0"/>
              <a:t>Enabling Evidence-Based Community Development</a:t>
            </a:r>
          </a:p>
        </p:txBody>
      </p:sp>
    </p:spTree>
    <p:extLst>
      <p:ext uri="{BB962C8B-B14F-4D97-AF65-F5344CB8AC3E}">
        <p14:creationId xmlns:p14="http://schemas.microsoft.com/office/powerpoint/2010/main" val="2601852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sz="2400" dirty="0">
                <a:solidFill>
                  <a:schemeClr val="tx1"/>
                </a:solidFill>
                <a:latin typeface="Segoe UI Semilight" panose="020B0402040204020203" pitchFamily="34" charset="0"/>
                <a:cs typeface="Segoe UI Semilight" panose="020B0402040204020203" pitchFamily="34" charset="0"/>
              </a:rPr>
              <a:t>Tremendous innovation across the country in analysis, reporting and evaluation</a:t>
            </a:r>
            <a:r>
              <a:rPr lang="en-CA" sz="2400" dirty="0">
                <a:latin typeface="Segoe UI Semilight" panose="020B0402040204020203" pitchFamily="34" charset="0"/>
                <a:cs typeface="Segoe UI Semilight" panose="020B0402040204020203" pitchFamily="34" charset="0"/>
              </a:rPr>
              <a:t>. </a:t>
            </a:r>
          </a:p>
          <a:p>
            <a:r>
              <a:rPr lang="en-CA" sz="2400" dirty="0">
                <a:solidFill>
                  <a:schemeClr val="tx1"/>
                </a:solidFill>
                <a:latin typeface="Segoe UI Semilight" panose="020B0402040204020203" pitchFamily="34" charset="0"/>
                <a:cs typeface="Segoe UI Semilight" panose="020B0402040204020203" pitchFamily="34" charset="0"/>
              </a:rPr>
              <a:t>See new focus on </a:t>
            </a:r>
            <a:r>
              <a:rPr lang="en-CA" sz="2400" b="1" dirty="0">
                <a:solidFill>
                  <a:srgbClr val="C66951"/>
                </a:solidFill>
                <a:latin typeface="Segoe UI Semilight" panose="020B0402040204020203" pitchFamily="34" charset="0"/>
                <a:cs typeface="Segoe UI Semilight" panose="020B0402040204020203" pitchFamily="34" charset="0"/>
              </a:rPr>
              <a:t>data storytelling, </a:t>
            </a:r>
            <a:r>
              <a:rPr lang="en-CA" sz="2400" dirty="0">
                <a:solidFill>
                  <a:schemeClr val="tx1"/>
                </a:solidFill>
                <a:latin typeface="Segoe UI Semilight" panose="020B0402040204020203" pitchFamily="34" charset="0"/>
                <a:cs typeface="Segoe UI Semilight" panose="020B0402040204020203" pitchFamily="34" charset="0"/>
              </a:rPr>
              <a:t>bringing together analysis, design and narrative.</a:t>
            </a:r>
          </a:p>
          <a:p>
            <a:r>
              <a:rPr lang="en-CA" sz="2400" b="1" dirty="0">
                <a:solidFill>
                  <a:srgbClr val="C66951"/>
                </a:solidFill>
                <a:latin typeface="Segoe UI Semilight" panose="020B0402040204020203" pitchFamily="34" charset="0"/>
                <a:cs typeface="Segoe UI Semilight" panose="020B0402040204020203" pitchFamily="34" charset="0"/>
              </a:rPr>
              <a:t>Data visualization </a:t>
            </a:r>
            <a:r>
              <a:rPr lang="en-CA" sz="2400" dirty="0">
                <a:solidFill>
                  <a:schemeClr val="tx1"/>
                </a:solidFill>
                <a:latin typeface="Segoe UI Semilight" panose="020B0402040204020203" pitchFamily="34" charset="0"/>
                <a:cs typeface="Segoe UI Semilight" panose="020B0402040204020203" pitchFamily="34" charset="0"/>
              </a:rPr>
              <a:t>has emerged as key to effective and compelling data storytelling.  </a:t>
            </a:r>
          </a:p>
          <a:p>
            <a:r>
              <a:rPr lang="en-US" sz="2400" dirty="0">
                <a:solidFill>
                  <a:schemeClr val="tx1"/>
                </a:solidFill>
                <a:latin typeface="Segoe UI Semilight" panose="020B0402040204020203" pitchFamily="34" charset="0"/>
                <a:cs typeface="Segoe UI Semilight" panose="020B0402040204020203" pitchFamily="34" charset="0"/>
              </a:rPr>
              <a:t>Incorporating </a:t>
            </a:r>
            <a:r>
              <a:rPr lang="en-US" sz="2400" b="1" dirty="0">
                <a:solidFill>
                  <a:srgbClr val="C66951"/>
                </a:solidFill>
                <a:latin typeface="Segoe UI Semilight" panose="020B0402040204020203" pitchFamily="34" charset="0"/>
                <a:cs typeface="Segoe UI Semilight" panose="020B0402040204020203" pitchFamily="34" charset="0"/>
              </a:rPr>
              <a:t>visual elements </a:t>
            </a:r>
            <a:r>
              <a:rPr lang="en-US" sz="2400" dirty="0">
                <a:solidFill>
                  <a:schemeClr val="tx1"/>
                </a:solidFill>
                <a:latin typeface="Segoe UI Semilight" panose="020B0402040204020203" pitchFamily="34" charset="0"/>
                <a:cs typeface="Segoe UI Semilight" panose="020B0402040204020203" pitchFamily="34" charset="0"/>
              </a:rPr>
              <a:t>(e.g., images, videos, graphics) and</a:t>
            </a:r>
            <a:r>
              <a:rPr lang="en-US" sz="2400" dirty="0">
                <a:latin typeface="Segoe UI Semilight" panose="020B0402040204020203" pitchFamily="34" charset="0"/>
                <a:cs typeface="Segoe UI Semilight" panose="020B0402040204020203" pitchFamily="34" charset="0"/>
              </a:rPr>
              <a:t> </a:t>
            </a:r>
            <a:r>
              <a:rPr lang="en-US" sz="2400" b="1" dirty="0">
                <a:solidFill>
                  <a:srgbClr val="C66951"/>
                </a:solidFill>
                <a:latin typeface="Segoe UI Semilight" panose="020B0402040204020203" pitchFamily="34" charset="0"/>
                <a:cs typeface="Segoe UI Semilight" panose="020B0402040204020203" pitchFamily="34" charset="0"/>
              </a:rPr>
              <a:t>interactive features</a:t>
            </a:r>
            <a:r>
              <a:rPr lang="en-US" sz="2400" b="1" dirty="0">
                <a:solidFill>
                  <a:schemeClr val="tx1"/>
                </a:solidFill>
                <a:latin typeface="Segoe UI Semilight" panose="020B0402040204020203" pitchFamily="34" charset="0"/>
                <a:cs typeface="Segoe UI Semilight" panose="020B0402040204020203" pitchFamily="34" charset="0"/>
              </a:rPr>
              <a:t> </a:t>
            </a:r>
            <a:r>
              <a:rPr lang="en-US" sz="2400" dirty="0">
                <a:solidFill>
                  <a:schemeClr val="tx1"/>
                </a:solidFill>
                <a:latin typeface="Segoe UI Semilight" panose="020B0402040204020203" pitchFamily="34" charset="0"/>
                <a:cs typeface="Segoe UI Semilight" panose="020B0402040204020203" pitchFamily="34" charset="0"/>
              </a:rPr>
              <a:t>(e.g., podcasts, chart generators, user polls) works to heighten uptake and impact.</a:t>
            </a:r>
          </a:p>
        </p:txBody>
      </p:sp>
      <p:sp>
        <p:nvSpPr>
          <p:cNvPr id="5" name="Slide Number Placeholder 4"/>
          <p:cNvSpPr>
            <a:spLocks noGrp="1"/>
          </p:cNvSpPr>
          <p:nvPr>
            <p:ph type="sldNum" sz="quarter" idx="12"/>
          </p:nvPr>
        </p:nvSpPr>
        <p:spPr/>
        <p:txBody>
          <a:bodyPr/>
          <a:lstStyle/>
          <a:p>
            <a:fld id="{E33E1346-BF0A-403A-921C-13CE673D6B5B}" type="slidenum">
              <a:rPr lang="en-CA" smtClean="0"/>
              <a:t>26</a:t>
            </a:fld>
            <a:endParaRPr lang="en-CA"/>
          </a:p>
        </p:txBody>
      </p:sp>
      <p:sp>
        <p:nvSpPr>
          <p:cNvPr id="3" name="Title 2"/>
          <p:cNvSpPr>
            <a:spLocks noGrp="1"/>
          </p:cNvSpPr>
          <p:nvPr>
            <p:ph type="title"/>
          </p:nvPr>
        </p:nvSpPr>
        <p:spPr/>
        <p:txBody>
          <a:bodyPr>
            <a:normAutofit/>
          </a:bodyPr>
          <a:lstStyle/>
          <a:p>
            <a:r>
              <a:rPr lang="en-US" dirty="0"/>
              <a:t>Community Data in Action</a:t>
            </a:r>
            <a:endParaRPr lang="en-CA" dirty="0"/>
          </a:p>
        </p:txBody>
      </p:sp>
      <p:pic>
        <p:nvPicPr>
          <p:cNvPr id="6" name="Picture 5" descr="CCSD-LogoOnly-Color_White_Impa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418" y="201978"/>
            <a:ext cx="636577" cy="585424"/>
          </a:xfrm>
          <a:prstGeom prst="rect">
            <a:avLst/>
          </a:prstGeom>
        </p:spPr>
      </p:pic>
      <p:sp>
        <p:nvSpPr>
          <p:cNvPr id="9" name="Footer Placeholder 3"/>
          <p:cNvSpPr>
            <a:spLocks noGrp="1"/>
          </p:cNvSpPr>
          <p:nvPr>
            <p:ph type="ftr" sz="quarter" idx="11"/>
          </p:nvPr>
        </p:nvSpPr>
        <p:spPr>
          <a:xfrm>
            <a:off x="2676017" y="6276561"/>
            <a:ext cx="3817856" cy="431358"/>
          </a:xfrm>
        </p:spPr>
        <p:txBody>
          <a:bodyPr/>
          <a:lstStyle/>
          <a:p>
            <a:r>
              <a:rPr lang="en-US" sz="1400" dirty="0"/>
              <a:t>Canadian Council on Social Development</a:t>
            </a:r>
          </a:p>
        </p:txBody>
      </p:sp>
    </p:spTree>
    <p:extLst>
      <p:ext uri="{BB962C8B-B14F-4D97-AF65-F5344CB8AC3E}">
        <p14:creationId xmlns:p14="http://schemas.microsoft.com/office/powerpoint/2010/main" val="1569171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2400" spc="150" dirty="0">
              <a:solidFill>
                <a:schemeClr val="tx1"/>
              </a:solidFill>
              <a:latin typeface="Segoe UI Semilight" panose="020B0402040204020203" pitchFamily="34" charset="0"/>
              <a:cs typeface="Segoe UI Semilight" panose="020B0402040204020203" pitchFamily="34" charset="0"/>
            </a:endParaRPr>
          </a:p>
          <a:p>
            <a:r>
              <a:rPr lang="en-US" sz="2400" spc="150" dirty="0">
                <a:solidFill>
                  <a:schemeClr val="tx1"/>
                </a:solidFill>
                <a:latin typeface="Segoe UI Semilight" panose="020B0402040204020203" pitchFamily="34" charset="0"/>
                <a:cs typeface="Segoe UI Semilight" panose="020B0402040204020203" pitchFamily="34" charset="0"/>
              </a:rPr>
              <a:t>Policy Briefs / Research Reports / Technical Guides</a:t>
            </a:r>
          </a:p>
          <a:p>
            <a:r>
              <a:rPr lang="en-CA" sz="2400" spc="150" dirty="0">
                <a:solidFill>
                  <a:schemeClr val="tx1"/>
                </a:solidFill>
                <a:latin typeface="Segoe UI Semilight" panose="020B0402040204020203" pitchFamily="34" charset="0"/>
                <a:cs typeface="Segoe UI Semilight" panose="020B0402040204020203" pitchFamily="34" charset="0"/>
              </a:rPr>
              <a:t>Program Evaluation</a:t>
            </a:r>
            <a:endParaRPr lang="en-US" sz="2400" spc="150" dirty="0">
              <a:solidFill>
                <a:schemeClr val="tx1"/>
              </a:solidFill>
              <a:latin typeface="Segoe UI Semilight" panose="020B0402040204020203" pitchFamily="34" charset="0"/>
              <a:cs typeface="Segoe UI Semilight" panose="020B0402040204020203" pitchFamily="34" charset="0"/>
            </a:endParaRPr>
          </a:p>
          <a:p>
            <a:r>
              <a:rPr lang="en-US" sz="2400" spc="150" dirty="0">
                <a:solidFill>
                  <a:schemeClr val="tx1"/>
                </a:solidFill>
                <a:latin typeface="Segoe UI Semilight" panose="020B0402040204020203" pitchFamily="34" charset="0"/>
                <a:cs typeface="Segoe UI Semilight" panose="020B0402040204020203" pitchFamily="34" charset="0"/>
              </a:rPr>
              <a:t>Infographics / Fact Sheets</a:t>
            </a:r>
          </a:p>
          <a:p>
            <a:r>
              <a:rPr lang="en-CA" sz="2400" spc="150" dirty="0">
                <a:solidFill>
                  <a:schemeClr val="tx1"/>
                </a:solidFill>
                <a:latin typeface="Segoe UI Semilight" panose="020B0402040204020203" pitchFamily="34" charset="0"/>
                <a:cs typeface="Segoe UI Semilight" panose="020B0402040204020203" pitchFamily="34" charset="0"/>
              </a:rPr>
              <a:t>Grant Proposals / Marketing Materials / Annual Reports</a:t>
            </a:r>
            <a:endParaRPr lang="en-US" sz="2400" spc="150" dirty="0">
              <a:solidFill>
                <a:schemeClr val="tx1"/>
              </a:solidFill>
              <a:latin typeface="Segoe UI Semilight" panose="020B0402040204020203" pitchFamily="34" charset="0"/>
              <a:cs typeface="Segoe UI Semilight" panose="020B0402040204020203" pitchFamily="34" charset="0"/>
            </a:endParaRPr>
          </a:p>
          <a:p>
            <a:r>
              <a:rPr lang="en-CA" sz="2400" spc="150" dirty="0">
                <a:solidFill>
                  <a:schemeClr val="tx1"/>
                </a:solidFill>
                <a:latin typeface="Segoe UI Semilight" panose="020B0402040204020203" pitchFamily="34" charset="0"/>
                <a:cs typeface="Segoe UI Semilight" panose="020B0402040204020203" pitchFamily="34" charset="0"/>
              </a:rPr>
              <a:t>Social Media / Blogs</a:t>
            </a:r>
            <a:endParaRPr lang="en-US" sz="2400" spc="150" dirty="0">
              <a:solidFill>
                <a:schemeClr val="tx1"/>
              </a:solidFill>
              <a:latin typeface="Segoe UI Semilight" panose="020B0402040204020203" pitchFamily="34" charset="0"/>
              <a:cs typeface="Segoe UI Semilight" panose="020B0402040204020203" pitchFamily="34" charset="0"/>
            </a:endParaRPr>
          </a:p>
          <a:p>
            <a:r>
              <a:rPr lang="en-US" sz="2400" spc="150" dirty="0">
                <a:solidFill>
                  <a:schemeClr val="tx1"/>
                </a:solidFill>
                <a:latin typeface="Segoe UI Semilight" panose="020B0402040204020203" pitchFamily="34" charset="0"/>
                <a:cs typeface="Segoe UI Semilight" panose="020B0402040204020203" pitchFamily="34" charset="0"/>
              </a:rPr>
              <a:t>Interactive Maps / Visualization Tools</a:t>
            </a:r>
          </a:p>
          <a:p>
            <a:r>
              <a:rPr lang="en-CA" sz="2400" spc="150" dirty="0">
                <a:solidFill>
                  <a:schemeClr val="tx1"/>
                </a:solidFill>
                <a:latin typeface="Segoe UI Semilight" panose="020B0402040204020203" pitchFamily="34" charset="0"/>
                <a:cs typeface="Segoe UI Semilight" panose="020B0402040204020203" pitchFamily="34" charset="0"/>
              </a:rPr>
              <a:t>Tutorials / Videos / Webinars</a:t>
            </a:r>
          </a:p>
          <a:p>
            <a:r>
              <a:rPr lang="en-CA" sz="2400" spc="150" dirty="0">
                <a:solidFill>
                  <a:schemeClr val="tx1"/>
                </a:solidFill>
                <a:latin typeface="Segoe UI Semilight" panose="020B0402040204020203" pitchFamily="34" charset="0"/>
                <a:cs typeface="Segoe UI Semilight" panose="020B0402040204020203" pitchFamily="34" charset="0"/>
              </a:rPr>
              <a:t>Presentations </a:t>
            </a:r>
            <a:r>
              <a:rPr lang="en-CA" sz="2400" dirty="0">
                <a:solidFill>
                  <a:schemeClr val="tx1"/>
                </a:solidFill>
                <a:latin typeface="Segoe UI Semilight" panose="020B0402040204020203" pitchFamily="34" charset="0"/>
                <a:cs typeface="Segoe UI Semilight" panose="020B0402040204020203" pitchFamily="34" charset="0"/>
              </a:rPr>
              <a:t>/ Workshops</a:t>
            </a:r>
            <a:endParaRPr lang="en-US" sz="2400" dirty="0">
              <a:solidFill>
                <a:schemeClr val="tx1"/>
              </a:solidFill>
              <a:latin typeface="Segoe UI Semilight" panose="020B0402040204020203" pitchFamily="34" charset="0"/>
              <a:cs typeface="Segoe UI Semilight" panose="020B0402040204020203" pitchFamily="34" charset="0"/>
            </a:endParaRPr>
          </a:p>
        </p:txBody>
      </p:sp>
      <p:sp>
        <p:nvSpPr>
          <p:cNvPr id="5" name="Slide Number Placeholder 4"/>
          <p:cNvSpPr>
            <a:spLocks noGrp="1"/>
          </p:cNvSpPr>
          <p:nvPr>
            <p:ph type="sldNum" sz="quarter" idx="12"/>
          </p:nvPr>
        </p:nvSpPr>
        <p:spPr/>
        <p:txBody>
          <a:bodyPr/>
          <a:lstStyle/>
          <a:p>
            <a:fld id="{E33E1346-BF0A-403A-921C-13CE673D6B5B}" type="slidenum">
              <a:rPr lang="en-CA" smtClean="0"/>
              <a:t>27</a:t>
            </a:fld>
            <a:endParaRPr lang="en-CA"/>
          </a:p>
        </p:txBody>
      </p:sp>
      <p:sp>
        <p:nvSpPr>
          <p:cNvPr id="3" name="Title 2"/>
          <p:cNvSpPr>
            <a:spLocks noGrp="1"/>
          </p:cNvSpPr>
          <p:nvPr>
            <p:ph type="title"/>
          </p:nvPr>
        </p:nvSpPr>
        <p:spPr/>
        <p:txBody>
          <a:bodyPr>
            <a:normAutofit/>
          </a:bodyPr>
          <a:lstStyle/>
          <a:p>
            <a:r>
              <a:rPr lang="en-US" dirty="0"/>
              <a:t>Tools and products</a:t>
            </a:r>
            <a:endParaRPr lang="en-CA" dirty="0"/>
          </a:p>
        </p:txBody>
      </p:sp>
      <p:pic>
        <p:nvPicPr>
          <p:cNvPr id="6" name="Picture 5" descr="CCSD-LogoOnly-Color_White_Impa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418" y="201978"/>
            <a:ext cx="636577" cy="585424"/>
          </a:xfrm>
          <a:prstGeom prst="rect">
            <a:avLst/>
          </a:prstGeom>
        </p:spPr>
      </p:pic>
      <p:sp>
        <p:nvSpPr>
          <p:cNvPr id="8" name="Footer Placeholder 2"/>
          <p:cNvSpPr txBox="1">
            <a:spLocks/>
          </p:cNvSpPr>
          <p:nvPr/>
        </p:nvSpPr>
        <p:spPr>
          <a:xfrm>
            <a:off x="2895230" y="6355080"/>
            <a:ext cx="3352800" cy="274320"/>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dirty="0"/>
              <a:t>Community Data Program</a:t>
            </a:r>
          </a:p>
          <a:p>
            <a:r>
              <a:rPr lang="en-CA" dirty="0"/>
              <a:t>Enabling Evidence-Based Community Development</a:t>
            </a:r>
          </a:p>
        </p:txBody>
      </p:sp>
    </p:spTree>
    <p:extLst>
      <p:ext uri="{BB962C8B-B14F-4D97-AF65-F5344CB8AC3E}">
        <p14:creationId xmlns:p14="http://schemas.microsoft.com/office/powerpoint/2010/main" val="194604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CA" sz="2400" dirty="0">
                <a:solidFill>
                  <a:schemeClr val="tx1"/>
                </a:solidFill>
                <a:latin typeface="Segoe UI Semilight" panose="020B0402040204020203" pitchFamily="34" charset="0"/>
                <a:cs typeface="Segoe UI Semilight" panose="020B0402040204020203" pitchFamily="34" charset="0"/>
              </a:rPr>
              <a:t>The following examples share in common…</a:t>
            </a:r>
          </a:p>
          <a:p>
            <a:pPr lvl="1"/>
            <a:r>
              <a:rPr lang="en-CA" sz="2200" dirty="0">
                <a:solidFill>
                  <a:schemeClr val="tx1"/>
                </a:solidFill>
                <a:latin typeface="Segoe UI Semilight" panose="020B0402040204020203" pitchFamily="34" charset="0"/>
                <a:cs typeface="Segoe UI Semilight" panose="020B0402040204020203" pitchFamily="34" charset="0"/>
              </a:rPr>
              <a:t>Use of custom community data as an evidence base</a:t>
            </a:r>
          </a:p>
          <a:p>
            <a:pPr lvl="1"/>
            <a:r>
              <a:rPr lang="en-CA" sz="2200" dirty="0">
                <a:solidFill>
                  <a:schemeClr val="tx1"/>
                </a:solidFill>
                <a:latin typeface="Segoe UI Semilight" panose="020B0402040204020203" pitchFamily="34" charset="0"/>
                <a:cs typeface="Segoe UI Semilight" panose="020B0402040204020203" pitchFamily="34" charset="0"/>
              </a:rPr>
              <a:t>Designed by and for practitioners</a:t>
            </a:r>
          </a:p>
          <a:p>
            <a:pPr lvl="1"/>
            <a:r>
              <a:rPr lang="en-CA" sz="2200" dirty="0">
                <a:solidFill>
                  <a:schemeClr val="tx1"/>
                </a:solidFill>
                <a:latin typeface="Segoe UI Semilight" panose="020B0402040204020203" pitchFamily="34" charset="0"/>
                <a:cs typeface="Segoe UI Semilight" panose="020B0402040204020203" pitchFamily="34" charset="0"/>
              </a:rPr>
              <a:t>Accessible to a wide audience </a:t>
            </a:r>
          </a:p>
          <a:p>
            <a:pPr lvl="1"/>
            <a:endParaRPr lang="en-CA" sz="2000" dirty="0">
              <a:solidFill>
                <a:schemeClr val="tx1"/>
              </a:solidFill>
              <a:latin typeface="Segoe UI Semilight" panose="020B0402040204020203" pitchFamily="34" charset="0"/>
              <a:cs typeface="Segoe UI Semilight" panose="020B0402040204020203" pitchFamily="34" charset="0"/>
            </a:endParaRPr>
          </a:p>
          <a:p>
            <a:r>
              <a:rPr lang="en-CA" sz="2400" dirty="0">
                <a:solidFill>
                  <a:schemeClr val="tx1"/>
                </a:solidFill>
                <a:latin typeface="Segoe UI Semilight" panose="020B0402040204020203" pitchFamily="34" charset="0"/>
                <a:cs typeface="Segoe UI Semilight" panose="020B0402040204020203" pitchFamily="34" charset="0"/>
              </a:rPr>
              <a:t>And are diverse in many respects…</a:t>
            </a:r>
          </a:p>
          <a:p>
            <a:pPr lvl="1"/>
            <a:r>
              <a:rPr lang="en-CA" sz="2200" dirty="0">
                <a:solidFill>
                  <a:schemeClr val="tx1"/>
                </a:solidFill>
                <a:latin typeface="Segoe UI Semilight" panose="020B0402040204020203" pitchFamily="34" charset="0"/>
                <a:cs typeface="Segoe UI Semilight" panose="020B0402040204020203" pitchFamily="34" charset="0"/>
              </a:rPr>
              <a:t>Address different themes or topics</a:t>
            </a:r>
          </a:p>
          <a:p>
            <a:pPr lvl="1"/>
            <a:r>
              <a:rPr lang="en-CA" sz="2200" dirty="0">
                <a:solidFill>
                  <a:schemeClr val="tx1"/>
                </a:solidFill>
                <a:latin typeface="Segoe UI Semilight" panose="020B0402040204020203" pitchFamily="34" charset="0"/>
                <a:cs typeface="Segoe UI Semilight" panose="020B0402040204020203" pitchFamily="34" charset="0"/>
              </a:rPr>
              <a:t>Created by municipal governments, community organizations, and research institutes</a:t>
            </a:r>
          </a:p>
          <a:p>
            <a:pPr lvl="1"/>
            <a:r>
              <a:rPr lang="en-CA" sz="2200" dirty="0">
                <a:solidFill>
                  <a:schemeClr val="tx1"/>
                </a:solidFill>
                <a:latin typeface="Segoe UI Semilight" panose="020B0402040204020203" pitchFamily="34" charset="0"/>
                <a:cs typeface="Segoe UI Semilight" panose="020B0402040204020203" pitchFamily="34" charset="0"/>
              </a:rPr>
              <a:t>Rely on different reporting and visualization methods</a:t>
            </a:r>
          </a:p>
        </p:txBody>
      </p:sp>
      <p:sp>
        <p:nvSpPr>
          <p:cNvPr id="4" name="Slide Number Placeholder 3"/>
          <p:cNvSpPr>
            <a:spLocks noGrp="1"/>
          </p:cNvSpPr>
          <p:nvPr>
            <p:ph type="sldNum" sz="quarter" idx="12"/>
          </p:nvPr>
        </p:nvSpPr>
        <p:spPr/>
        <p:txBody>
          <a:bodyPr/>
          <a:lstStyle/>
          <a:p>
            <a:fld id="{E49C0391-0DC6-2641-8B67-3DECDE053145}" type="slidenum">
              <a:rPr lang="en-US" smtClean="0"/>
              <a:t>28</a:t>
            </a:fld>
            <a:endParaRPr lang="en-US" dirty="0"/>
          </a:p>
        </p:txBody>
      </p:sp>
      <p:sp>
        <p:nvSpPr>
          <p:cNvPr id="5" name="Title 4"/>
          <p:cNvSpPr>
            <a:spLocks noGrp="1"/>
          </p:cNvSpPr>
          <p:nvPr>
            <p:ph type="title"/>
          </p:nvPr>
        </p:nvSpPr>
        <p:spPr/>
        <p:txBody>
          <a:bodyPr/>
          <a:lstStyle/>
          <a:p>
            <a:r>
              <a:rPr lang="en-US" dirty="0"/>
              <a:t>Case Studies: </a:t>
            </a:r>
            <a:br>
              <a:rPr lang="en-US" dirty="0"/>
            </a:br>
            <a:r>
              <a:rPr lang="en-US" dirty="0"/>
              <a:t>evidence-based storytelling</a:t>
            </a:r>
          </a:p>
        </p:txBody>
      </p:sp>
      <p:sp>
        <p:nvSpPr>
          <p:cNvPr id="8" name="Footer Placeholder 3"/>
          <p:cNvSpPr>
            <a:spLocks noGrp="1"/>
          </p:cNvSpPr>
          <p:nvPr>
            <p:ph type="ftr" sz="quarter" idx="11"/>
          </p:nvPr>
        </p:nvSpPr>
        <p:spPr>
          <a:xfrm>
            <a:off x="2676017" y="6276561"/>
            <a:ext cx="3817856" cy="431358"/>
          </a:xfrm>
        </p:spPr>
        <p:txBody>
          <a:bodyPr/>
          <a:lstStyle/>
          <a:p>
            <a:r>
              <a:rPr lang="en-US" sz="1400" dirty="0"/>
              <a:t>Canadian Council on Social Development</a:t>
            </a:r>
          </a:p>
        </p:txBody>
      </p:sp>
    </p:spTree>
    <p:extLst>
      <p:ext uri="{BB962C8B-B14F-4D97-AF65-F5344CB8AC3E}">
        <p14:creationId xmlns:p14="http://schemas.microsoft.com/office/powerpoint/2010/main" val="56825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6142" y="2444824"/>
            <a:ext cx="6311158" cy="3763963"/>
          </a:xfrm>
        </p:spPr>
        <p:txBody>
          <a:bodyPr>
            <a:normAutofit fontScale="92500" lnSpcReduction="10000"/>
          </a:bodyPr>
          <a:lstStyle/>
          <a:p>
            <a:pPr marL="45720" indent="0">
              <a:buNone/>
            </a:pPr>
            <a:endParaRPr lang="en-CA" sz="2400" b="1" dirty="0">
              <a:solidFill>
                <a:srgbClr val="C66951"/>
              </a:solidFill>
              <a:latin typeface="Segoe UI Semilight" panose="020B0402040204020203" pitchFamily="34" charset="0"/>
              <a:cs typeface="Segoe UI Semilight" panose="020B0402040204020203" pitchFamily="34" charset="0"/>
            </a:endParaRPr>
          </a:p>
          <a:p>
            <a:pPr marL="45720" indent="0">
              <a:buNone/>
            </a:pPr>
            <a:r>
              <a:rPr lang="en-CA" sz="2400" b="1" dirty="0">
                <a:solidFill>
                  <a:srgbClr val="C66951"/>
                </a:solidFill>
                <a:latin typeface="Segoe UI Semilight" panose="020B0402040204020203" pitchFamily="34" charset="0"/>
                <a:cs typeface="Segoe UI Semilight" panose="020B0402040204020203" pitchFamily="34" charset="0"/>
              </a:rPr>
              <a:t> </a:t>
            </a:r>
          </a:p>
          <a:p>
            <a:pPr marL="45720" indent="0">
              <a:buNone/>
            </a:pPr>
            <a:r>
              <a:rPr lang="en-CA" sz="2200" b="1" dirty="0">
                <a:solidFill>
                  <a:srgbClr val="C66951"/>
                </a:solidFill>
                <a:latin typeface="Segoe UI Semilight" panose="020B0402040204020203" pitchFamily="34" charset="0"/>
                <a:cs typeface="Segoe UI Semilight" panose="020B0402040204020203" pitchFamily="34" charset="0"/>
              </a:rPr>
              <a:t>CCSD’s Strength in Numbers Series</a:t>
            </a:r>
            <a:endParaRPr lang="en-US" sz="2200" b="1" dirty="0">
              <a:solidFill>
                <a:srgbClr val="C66951"/>
              </a:solidFill>
              <a:latin typeface="Segoe UI Semilight" panose="020B0402040204020203" pitchFamily="34" charset="0"/>
              <a:cs typeface="Segoe UI Semilight" panose="020B0402040204020203" pitchFamily="34" charset="0"/>
            </a:endParaRPr>
          </a:p>
          <a:p>
            <a:pPr marL="307023" lvl="1" indent="0">
              <a:buNone/>
            </a:pPr>
            <a:r>
              <a:rPr lang="en-US" sz="2000" dirty="0"/>
              <a:t>No. 1: Canadians living in Poverty, 2013</a:t>
            </a:r>
          </a:p>
          <a:p>
            <a:pPr marL="307023" lvl="1" indent="0">
              <a:buNone/>
            </a:pPr>
            <a:r>
              <a:rPr lang="en-US" sz="2000" dirty="0"/>
              <a:t>No. 2: Poverty by Age, 2013</a:t>
            </a:r>
          </a:p>
          <a:p>
            <a:pPr marL="307023" lvl="1" indent="0">
              <a:buNone/>
            </a:pPr>
            <a:r>
              <a:rPr lang="en-US" sz="2000" dirty="0"/>
              <a:t>No. 3: Poverty by Family Status, 2013</a:t>
            </a:r>
          </a:p>
          <a:p>
            <a:pPr marL="307023" lvl="1" indent="0">
              <a:buNone/>
            </a:pPr>
            <a:r>
              <a:rPr lang="en-US" sz="2000" dirty="0"/>
              <a:t>No. 4: Poverty by Aboriginal Status, 2010</a:t>
            </a:r>
          </a:p>
          <a:p>
            <a:pPr marL="307023" lvl="1" indent="0">
              <a:buNone/>
            </a:pPr>
            <a:r>
              <a:rPr lang="en-US" sz="2000" dirty="0"/>
              <a:t>No. 5: Poverty by Disability Status, 2010</a:t>
            </a:r>
          </a:p>
          <a:p>
            <a:pPr marL="307023" lvl="1" indent="0">
              <a:buNone/>
            </a:pPr>
            <a:r>
              <a:rPr lang="en-US" sz="2000" dirty="0"/>
              <a:t>No. 6: Poverty by Immigrant Status, 2010</a:t>
            </a:r>
          </a:p>
          <a:p>
            <a:pPr marL="307023" lvl="1" indent="0">
              <a:buNone/>
            </a:pPr>
            <a:r>
              <a:rPr lang="en-US" sz="2000" dirty="0"/>
              <a:t>No. 7: Poverty by Educational Status, 2010</a:t>
            </a:r>
          </a:p>
          <a:p>
            <a:pPr marL="307023" lvl="1" indent="0">
              <a:buNone/>
            </a:pPr>
            <a:r>
              <a:rPr lang="en-US" sz="2000" dirty="0"/>
              <a:t>No. 8: Poverty by Employment Status, 2010</a:t>
            </a:r>
          </a:p>
          <a:p>
            <a:endParaRPr lang="en-CA" sz="1800" dirty="0"/>
          </a:p>
        </p:txBody>
      </p:sp>
      <p:sp>
        <p:nvSpPr>
          <p:cNvPr id="5" name="Slide Number Placeholder 4"/>
          <p:cNvSpPr>
            <a:spLocks noGrp="1"/>
          </p:cNvSpPr>
          <p:nvPr>
            <p:ph type="sldNum" sz="quarter" idx="12"/>
          </p:nvPr>
        </p:nvSpPr>
        <p:spPr/>
        <p:txBody>
          <a:bodyPr/>
          <a:lstStyle/>
          <a:p>
            <a:fld id="{E33E1346-BF0A-403A-921C-13CE673D6B5B}" type="slidenum">
              <a:rPr lang="en-CA" smtClean="0"/>
              <a:t>29</a:t>
            </a:fld>
            <a:endParaRPr lang="en-CA"/>
          </a:p>
        </p:txBody>
      </p:sp>
      <p:sp>
        <p:nvSpPr>
          <p:cNvPr id="6" name="Title 5"/>
          <p:cNvSpPr>
            <a:spLocks noGrp="1"/>
          </p:cNvSpPr>
          <p:nvPr>
            <p:ph type="title"/>
          </p:nvPr>
        </p:nvSpPr>
        <p:spPr/>
        <p:txBody>
          <a:bodyPr/>
          <a:lstStyle/>
          <a:p>
            <a:pPr algn="l"/>
            <a:r>
              <a:rPr lang="en-CA" dirty="0">
                <a:cs typeface="Segoe UI Semilight" panose="020B0402040204020203" pitchFamily="34" charset="0"/>
              </a:rPr>
              <a:t>Thematic Fact Sheets &amp; infographics  </a:t>
            </a:r>
            <a:endParaRPr lang="en-US" dirty="0"/>
          </a:p>
        </p:txBody>
      </p:sp>
      <p:pic>
        <p:nvPicPr>
          <p:cNvPr id="7" name="Picture 6" descr="CCSD-LogoOnly-Color_White_Impa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418" y="201978"/>
            <a:ext cx="636577" cy="585424"/>
          </a:xfrm>
          <a:prstGeom prst="rect">
            <a:avLst/>
          </a:prstGeom>
        </p:spPr>
      </p:pic>
      <p:pic>
        <p:nvPicPr>
          <p:cNvPr id="9" name="Picture 8" descr="C:\Users\Katherine\Pictures\strength in numbers example (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2571" y="966848"/>
            <a:ext cx="3624502" cy="2444008"/>
          </a:xfrm>
          <a:prstGeom prst="rect">
            <a:avLst/>
          </a:prstGeom>
          <a:noFill/>
          <a:ln>
            <a:noFill/>
          </a:ln>
        </p:spPr>
      </p:pic>
    </p:spTree>
    <p:extLst>
      <p:ext uri="{BB962C8B-B14F-4D97-AF65-F5344CB8AC3E}">
        <p14:creationId xmlns:p14="http://schemas.microsoft.com/office/powerpoint/2010/main" val="476750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pPr marL="45720" indent="0">
              <a:buNone/>
            </a:pPr>
            <a:endParaRPr lang="en-CA" sz="4000" dirty="0">
              <a:latin typeface="Corbel" panose="020B0503020204020204" pitchFamily="34" charset="0"/>
            </a:endParaRPr>
          </a:p>
          <a:p>
            <a:pPr marL="45720" indent="0">
              <a:buNone/>
            </a:pPr>
            <a:endParaRPr lang="en-CA" sz="4000" dirty="0">
              <a:latin typeface="Corbel" panose="020B0503020204020204" pitchFamily="34" charset="0"/>
            </a:endParaRPr>
          </a:p>
          <a:p>
            <a:pPr marL="45720" indent="0">
              <a:buNone/>
            </a:pPr>
            <a:r>
              <a:rPr lang="en-CA" dirty="0">
                <a:latin typeface="Corbel" panose="020B0503020204020204" pitchFamily="34" charset="0"/>
              </a:rPr>
              <a:t>Part 1 </a:t>
            </a:r>
          </a:p>
          <a:p>
            <a:pPr marL="45720" indent="0">
              <a:buNone/>
            </a:pPr>
            <a:r>
              <a:rPr lang="en-CA" dirty="0">
                <a:latin typeface="+mj-lt"/>
              </a:rPr>
              <a:t>CCSD’s Community Data Program</a:t>
            </a:r>
          </a:p>
        </p:txBody>
      </p:sp>
      <p:pic>
        <p:nvPicPr>
          <p:cNvPr id="4" name="Picture 3"/>
          <p:cNvPicPr>
            <a:picLocks noChangeAspect="1"/>
          </p:cNvPicPr>
          <p:nvPr/>
        </p:nvPicPr>
        <p:blipFill>
          <a:blip r:embed="rId2"/>
          <a:stretch>
            <a:fillRect/>
          </a:stretch>
        </p:blipFill>
        <p:spPr>
          <a:xfrm>
            <a:off x="7112801" y="5994400"/>
            <a:ext cx="1874979" cy="635000"/>
          </a:xfrm>
          <a:prstGeom prst="rect">
            <a:avLst/>
          </a:prstGeom>
        </p:spPr>
      </p:pic>
    </p:spTree>
    <p:extLst>
      <p:ext uri="{BB962C8B-B14F-4D97-AF65-F5344CB8AC3E}">
        <p14:creationId xmlns:p14="http://schemas.microsoft.com/office/powerpoint/2010/main" val="2555647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1"/>
          </p:nvPr>
        </p:nvSpPr>
        <p:spPr/>
        <p:txBody>
          <a:bodyPr>
            <a:normAutofit/>
          </a:bodyPr>
          <a:lstStyle/>
          <a:p>
            <a:endParaRPr lang="en-CA" dirty="0">
              <a:solidFill>
                <a:schemeClr val="tx1"/>
              </a:solidFill>
              <a:latin typeface="Segoe UI Semilight" panose="020B0402040204020203" pitchFamily="34" charset="0"/>
              <a:cs typeface="Segoe UI Semilight" panose="020B0402040204020203" pitchFamily="34" charset="0"/>
            </a:endParaRPr>
          </a:p>
          <a:p>
            <a:endParaRPr lang="en-US" dirty="0"/>
          </a:p>
        </p:txBody>
      </p:sp>
      <p:sp>
        <p:nvSpPr>
          <p:cNvPr id="12" name="Content Placeholder 11"/>
          <p:cNvSpPr>
            <a:spLocks noGrp="1"/>
          </p:cNvSpPr>
          <p:nvPr>
            <p:ph sz="half" idx="2"/>
          </p:nvPr>
        </p:nvSpPr>
        <p:spPr>
          <a:xfrm>
            <a:off x="4883085" y="1899595"/>
            <a:ext cx="4038600" cy="4407408"/>
          </a:xfrm>
        </p:spPr>
        <p:txBody>
          <a:bodyPr>
            <a:normAutofit/>
          </a:bodyPr>
          <a:lstStyle/>
          <a:p>
            <a:endParaRPr lang="en-CA" sz="2400" dirty="0">
              <a:solidFill>
                <a:schemeClr val="tx1"/>
              </a:solidFill>
              <a:latin typeface="Segoe UI Semilight" panose="020B0402040204020203" pitchFamily="34" charset="0"/>
              <a:cs typeface="Segoe UI Semilight" panose="020B0402040204020203" pitchFamily="34" charset="0"/>
            </a:endParaRPr>
          </a:p>
          <a:p>
            <a:r>
              <a:rPr lang="en-CA" sz="2400" dirty="0">
                <a:solidFill>
                  <a:schemeClr val="tx1"/>
                </a:solidFill>
                <a:latin typeface="Segoe UI Semilight" panose="020B0402040204020203" pitchFamily="34" charset="0"/>
                <a:cs typeface="Segoe UI Semilight" panose="020B0402040204020203" pitchFamily="34" charset="0"/>
              </a:rPr>
              <a:t>Regional profiles of key social and demographic indicators </a:t>
            </a:r>
          </a:p>
          <a:p>
            <a:r>
              <a:rPr lang="en-CA" sz="2400" dirty="0">
                <a:solidFill>
                  <a:schemeClr val="tx1"/>
                </a:solidFill>
                <a:latin typeface="Segoe UI Semilight" panose="020B0402040204020203" pitchFamily="34" charset="0"/>
                <a:cs typeface="Segoe UI Semilight" panose="020B0402040204020203" pitchFamily="34" charset="0"/>
              </a:rPr>
              <a:t>Helped SPARC to work with key community partners to address existing and emerging needs across communities</a:t>
            </a:r>
          </a:p>
          <a:p>
            <a:endParaRPr lang="en-US" dirty="0"/>
          </a:p>
        </p:txBody>
      </p:sp>
      <p:sp>
        <p:nvSpPr>
          <p:cNvPr id="3" name="Slide Number Placeholder 2"/>
          <p:cNvSpPr>
            <a:spLocks noGrp="1"/>
          </p:cNvSpPr>
          <p:nvPr>
            <p:ph type="sldNum" sz="quarter" idx="12"/>
          </p:nvPr>
        </p:nvSpPr>
        <p:spPr/>
        <p:txBody>
          <a:bodyPr/>
          <a:lstStyle/>
          <a:p>
            <a:fld id="{E49C0391-0DC6-2641-8B67-3DECDE053145}" type="slidenum">
              <a:rPr lang="en-US" smtClean="0"/>
              <a:t>30</a:t>
            </a:fld>
            <a:endParaRPr lang="en-US" dirty="0"/>
          </a:p>
        </p:txBody>
      </p:sp>
      <p:sp>
        <p:nvSpPr>
          <p:cNvPr id="4" name="Title 3"/>
          <p:cNvSpPr>
            <a:spLocks noGrp="1"/>
          </p:cNvSpPr>
          <p:nvPr>
            <p:ph type="title"/>
          </p:nvPr>
        </p:nvSpPr>
        <p:spPr/>
        <p:txBody>
          <a:bodyPr/>
          <a:lstStyle/>
          <a:p>
            <a:r>
              <a:rPr lang="en-CA" dirty="0"/>
              <a:t>Regional profiles</a:t>
            </a:r>
          </a:p>
        </p:txBody>
      </p:sp>
      <p:pic>
        <p:nvPicPr>
          <p:cNvPr id="6" name="Picture 5" descr="CCSD-LogoOnly-Color_White_Impa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418" y="201978"/>
            <a:ext cx="636577" cy="585424"/>
          </a:xfrm>
          <a:prstGeom prst="rect">
            <a:avLst/>
          </a:prstGeom>
        </p:spPr>
      </p:pic>
      <p:pic>
        <p:nvPicPr>
          <p:cNvPr id="2" name="Picture 1"/>
          <p:cNvPicPr>
            <a:picLocks noChangeAspect="1"/>
          </p:cNvPicPr>
          <p:nvPr/>
        </p:nvPicPr>
        <p:blipFill rotWithShape="1">
          <a:blip r:embed="rId4"/>
          <a:srcRect l="9781" t="6650" r="9560"/>
          <a:stretch/>
        </p:blipFill>
        <p:spPr>
          <a:xfrm>
            <a:off x="275674" y="3101191"/>
            <a:ext cx="4607411" cy="2925852"/>
          </a:xfrm>
          <a:prstGeom prst="rect">
            <a:avLst/>
          </a:prstGeom>
        </p:spPr>
      </p:pic>
      <p:sp>
        <p:nvSpPr>
          <p:cNvPr id="7" name="TextBox 6"/>
          <p:cNvSpPr txBox="1"/>
          <p:nvPr/>
        </p:nvSpPr>
        <p:spPr>
          <a:xfrm>
            <a:off x="275674" y="1776697"/>
            <a:ext cx="3126906" cy="1015663"/>
          </a:xfrm>
          <a:prstGeom prst="rect">
            <a:avLst/>
          </a:prstGeom>
          <a:noFill/>
        </p:spPr>
        <p:txBody>
          <a:bodyPr wrap="square" rtlCol="0">
            <a:spAutoFit/>
          </a:bodyPr>
          <a:lstStyle/>
          <a:p>
            <a:pPr marL="45720" indent="0">
              <a:buNone/>
            </a:pPr>
            <a:r>
              <a:rPr lang="en-CA" sz="2000" b="1" spc="150" dirty="0">
                <a:solidFill>
                  <a:srgbClr val="C66951"/>
                </a:solidFill>
                <a:latin typeface="Segoe UI Semilight" panose="020B0402040204020203" pitchFamily="34" charset="0"/>
                <a:cs typeface="Segoe UI Semilight" panose="020B0402040204020203" pitchFamily="34" charset="0"/>
              </a:rPr>
              <a:t>Social Planning and Research Council of British Columbia</a:t>
            </a:r>
          </a:p>
        </p:txBody>
      </p:sp>
    </p:spTree>
    <p:extLst>
      <p:ext uri="{BB962C8B-B14F-4D97-AF65-F5344CB8AC3E}">
        <p14:creationId xmlns:p14="http://schemas.microsoft.com/office/powerpoint/2010/main" val="1183799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58" y="1577160"/>
            <a:ext cx="8948678" cy="5076860"/>
          </a:xfrm>
          <a:prstGeom prst="rect">
            <a:avLst/>
          </a:prstGeom>
          <a:effectLst>
            <a:outerShdw blurRad="127000" algn="ctr" rotWithShape="0">
              <a:prstClr val="black">
                <a:alpha val="40000"/>
              </a:prstClr>
            </a:outerShdw>
          </a:effectLst>
        </p:spPr>
      </p:pic>
      <p:sp>
        <p:nvSpPr>
          <p:cNvPr id="8" name="Rectangle 1"/>
          <p:cNvSpPr>
            <a:spLocks noGrp="1" noChangeArrowheads="1"/>
          </p:cNvSpPr>
          <p:nvPr>
            <p:ph type="title"/>
          </p:nvPr>
        </p:nvSpPr>
        <p:spPr/>
        <p:txBody>
          <a:bodyPr anchor="ctr"/>
          <a:lstStyle/>
          <a:p>
            <a:pPr>
              <a:tabLst>
                <a:tab pos="0" algn="l"/>
                <a:tab pos="321503" algn="l"/>
                <a:tab pos="643006" algn="l"/>
                <a:tab pos="964509" algn="l"/>
                <a:tab pos="1286012" algn="l"/>
                <a:tab pos="1607515" algn="l"/>
                <a:tab pos="1929018" algn="l"/>
                <a:tab pos="2250521" algn="l"/>
                <a:tab pos="2572024" algn="l"/>
                <a:tab pos="2893527" algn="l"/>
                <a:tab pos="3215030" algn="l"/>
                <a:tab pos="3536533" algn="l"/>
                <a:tab pos="3858036" algn="l"/>
                <a:tab pos="4179540" algn="l"/>
                <a:tab pos="4501043" algn="l"/>
                <a:tab pos="4822546" algn="l"/>
                <a:tab pos="5144049" algn="l"/>
                <a:tab pos="5465552" algn="l"/>
                <a:tab pos="5787055" algn="l"/>
                <a:tab pos="6108558" algn="l"/>
                <a:tab pos="6430061" algn="l"/>
                <a:tab pos="6617604" algn="l"/>
                <a:tab pos="7126651" algn="l"/>
                <a:tab pos="7635697" algn="l"/>
                <a:tab pos="8144744" algn="l"/>
                <a:tab pos="8653790" algn="l"/>
              </a:tabLst>
            </a:pPr>
            <a:r>
              <a:rPr lang="en-CA" dirty="0"/>
              <a:t>Region of Peel Ward Profiles, 2015</a:t>
            </a:r>
            <a:endParaRPr lang="en-US" dirty="0"/>
          </a:p>
        </p:txBody>
      </p:sp>
    </p:spTree>
    <p:extLst>
      <p:ext uri="{BB962C8B-B14F-4D97-AF65-F5344CB8AC3E}">
        <p14:creationId xmlns:p14="http://schemas.microsoft.com/office/powerpoint/2010/main" val="1193697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540359" y="1719263"/>
            <a:ext cx="2753112" cy="4406900"/>
          </a:xfrm>
          <a:prstGeom prst="rect">
            <a:avLst/>
          </a:prstGeom>
          <a:noFill/>
          <a:ln>
            <a:noFill/>
          </a:ln>
        </p:spPr>
      </p:pic>
      <p:sp>
        <p:nvSpPr>
          <p:cNvPr id="5" name="Slide Number Placeholder 4"/>
          <p:cNvSpPr>
            <a:spLocks noGrp="1"/>
          </p:cNvSpPr>
          <p:nvPr>
            <p:ph type="sldNum" sz="quarter" idx="12"/>
          </p:nvPr>
        </p:nvSpPr>
        <p:spPr/>
        <p:txBody>
          <a:bodyPr/>
          <a:lstStyle/>
          <a:p>
            <a:fld id="{E33E1346-BF0A-403A-921C-13CE673D6B5B}" type="slidenum">
              <a:rPr lang="en-CA" smtClean="0"/>
              <a:t>32</a:t>
            </a:fld>
            <a:endParaRPr lang="en-CA"/>
          </a:p>
        </p:txBody>
      </p:sp>
      <p:sp>
        <p:nvSpPr>
          <p:cNvPr id="6" name="Title 5"/>
          <p:cNvSpPr>
            <a:spLocks noGrp="1"/>
          </p:cNvSpPr>
          <p:nvPr>
            <p:ph type="title"/>
          </p:nvPr>
        </p:nvSpPr>
        <p:spPr/>
        <p:txBody>
          <a:bodyPr/>
          <a:lstStyle/>
          <a:p>
            <a:r>
              <a:rPr lang="en-CA" dirty="0"/>
              <a:t>Poverty Reduction plans</a:t>
            </a:r>
            <a:endParaRPr lang="en-US" dirty="0"/>
          </a:p>
        </p:txBody>
      </p:sp>
      <p:sp>
        <p:nvSpPr>
          <p:cNvPr id="10" name="TextBox 9"/>
          <p:cNvSpPr txBox="1"/>
          <p:nvPr/>
        </p:nvSpPr>
        <p:spPr>
          <a:xfrm>
            <a:off x="3293471" y="1715558"/>
            <a:ext cx="3200400" cy="830997"/>
          </a:xfrm>
          <a:prstGeom prst="rect">
            <a:avLst/>
          </a:prstGeom>
          <a:noFill/>
        </p:spPr>
        <p:txBody>
          <a:bodyPr wrap="square" rtlCol="0">
            <a:spAutoFit/>
          </a:bodyPr>
          <a:lstStyle/>
          <a:p>
            <a:r>
              <a:rPr lang="en-CA" sz="2400" dirty="0"/>
              <a:t>City of Toronto, Poverty Reduction Strategy</a:t>
            </a:r>
            <a:endParaRPr lang="en-US" sz="2400" dirty="0"/>
          </a:p>
        </p:txBody>
      </p:sp>
      <p:pic>
        <p:nvPicPr>
          <p:cNvPr id="2" name="Picture 1"/>
          <p:cNvPicPr>
            <a:picLocks noChangeAspect="1"/>
          </p:cNvPicPr>
          <p:nvPr/>
        </p:nvPicPr>
        <p:blipFill>
          <a:blip r:embed="rId4"/>
          <a:stretch>
            <a:fillRect/>
          </a:stretch>
        </p:blipFill>
        <p:spPr>
          <a:xfrm>
            <a:off x="3875549" y="3432017"/>
            <a:ext cx="4898101" cy="2674424"/>
          </a:xfrm>
          <a:prstGeom prst="rect">
            <a:avLst/>
          </a:prstGeom>
        </p:spPr>
      </p:pic>
      <p:sp>
        <p:nvSpPr>
          <p:cNvPr id="9" name="TextBox 8"/>
          <p:cNvSpPr txBox="1"/>
          <p:nvPr/>
        </p:nvSpPr>
        <p:spPr>
          <a:xfrm>
            <a:off x="5686372" y="2606246"/>
            <a:ext cx="3200400" cy="830997"/>
          </a:xfrm>
          <a:prstGeom prst="rect">
            <a:avLst/>
          </a:prstGeom>
          <a:noFill/>
        </p:spPr>
        <p:txBody>
          <a:bodyPr wrap="square" rtlCol="0">
            <a:spAutoFit/>
          </a:bodyPr>
          <a:lstStyle/>
          <a:p>
            <a:pPr algn="ctr"/>
            <a:r>
              <a:rPr lang="en-CA" sz="2400" dirty="0"/>
              <a:t>SPRC Hamilton Report and Community Forum</a:t>
            </a:r>
            <a:endParaRPr lang="en-US" sz="2400" dirty="0"/>
          </a:p>
        </p:txBody>
      </p:sp>
    </p:spTree>
    <p:extLst>
      <p:ext uri="{BB962C8B-B14F-4D97-AF65-F5344CB8AC3E}">
        <p14:creationId xmlns:p14="http://schemas.microsoft.com/office/powerpoint/2010/main" val="1914596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Newcomer Strategy</a:t>
            </a:r>
          </a:p>
        </p:txBody>
      </p:sp>
      <p:sp>
        <p:nvSpPr>
          <p:cNvPr id="3" name="Content Placeholder 2"/>
          <p:cNvSpPr>
            <a:spLocks noGrp="1"/>
          </p:cNvSpPr>
          <p:nvPr>
            <p:ph idx="1"/>
          </p:nvPr>
        </p:nvSpPr>
        <p:spPr>
          <a:xfrm>
            <a:off x="4020208" y="1775191"/>
            <a:ext cx="4666592" cy="4625609"/>
          </a:xfrm>
        </p:spPr>
        <p:txBody>
          <a:bodyPr>
            <a:normAutofit/>
          </a:bodyPr>
          <a:lstStyle/>
          <a:p>
            <a:pPr marL="320040" lvl="1" indent="0">
              <a:buNone/>
            </a:pPr>
            <a:r>
              <a:rPr lang="en-CA" sz="2400" dirty="0">
                <a:latin typeface="Segoe UI Semilight"/>
              </a:rPr>
              <a:t>The Report provides baseline information to improve the understanding of the current experience of newcomers in </a:t>
            </a:r>
            <a:r>
              <a:rPr lang="en-CA" sz="2400" dirty="0" err="1">
                <a:latin typeface="Segoe UI Semilight"/>
              </a:rPr>
              <a:t>Halton</a:t>
            </a:r>
            <a:r>
              <a:rPr lang="en-CA" sz="2400" dirty="0">
                <a:latin typeface="Segoe UI Semilight"/>
              </a:rPr>
              <a:t> Region, and to inform efforts to create and maintain the conditions of a welcoming community</a:t>
            </a:r>
            <a:r>
              <a:rPr lang="en-CA" sz="2200" dirty="0">
                <a:latin typeface="Segoe UI Semilight"/>
              </a:rPr>
              <a:t>. </a:t>
            </a:r>
          </a:p>
          <a:p>
            <a:endParaRPr lang="en-CA" sz="2400" dirty="0">
              <a:latin typeface="Segoe UI Semilight"/>
            </a:endParaRPr>
          </a:p>
        </p:txBody>
      </p:sp>
      <p:sp>
        <p:nvSpPr>
          <p:cNvPr id="5" name="Slide Number Placeholder 4"/>
          <p:cNvSpPr>
            <a:spLocks noGrp="1"/>
          </p:cNvSpPr>
          <p:nvPr>
            <p:ph type="sldNum" sz="quarter" idx="12"/>
          </p:nvPr>
        </p:nvSpPr>
        <p:spPr/>
        <p:txBody>
          <a:bodyPr/>
          <a:lstStyle/>
          <a:p>
            <a:fld id="{E49C0391-0DC6-2641-8B67-3DECDE053145}" type="slidenum">
              <a:rPr lang="en-US" smtClean="0"/>
              <a:pPr/>
              <a:t>33</a:t>
            </a:fld>
            <a:endParaRPr lang="en-US" dirty="0"/>
          </a:p>
        </p:txBody>
      </p:sp>
      <p:sp>
        <p:nvSpPr>
          <p:cNvPr id="8" name="Content Placeholder 2"/>
          <p:cNvSpPr txBox="1">
            <a:spLocks/>
          </p:cNvSpPr>
          <p:nvPr/>
        </p:nvSpPr>
        <p:spPr>
          <a:xfrm>
            <a:off x="3910210" y="5070901"/>
            <a:ext cx="4601496" cy="1322679"/>
          </a:xfrm>
          <a:prstGeom prst="rect">
            <a:avLst/>
          </a:prstGeom>
        </p:spPr>
        <p:txBody>
          <a:bodyPr vert="horz" lIns="54864" tIns="91440" rtlCol="0">
            <a:normAutofit lnSpcReduction="10000"/>
          </a:bodyPr>
          <a:lstStyle/>
          <a:p>
            <a:pPr marL="438912" marR="0" lvl="0" indent="-320040"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n-CA" sz="2000" b="1" dirty="0">
                <a:latin typeface="Segoe UI Semilight"/>
              </a:rPr>
              <a:t>	</a:t>
            </a:r>
            <a:r>
              <a:rPr lang="en-CA" sz="2000" spc="150" dirty="0" err="1">
                <a:solidFill>
                  <a:srgbClr val="C66951"/>
                </a:solidFill>
                <a:latin typeface="Segoe UI Semilight" panose="020B0402040204020203" pitchFamily="34" charset="0"/>
                <a:cs typeface="Segoe UI Semilight" panose="020B0402040204020203" pitchFamily="34" charset="0"/>
              </a:rPr>
              <a:t>Halton</a:t>
            </a:r>
            <a:r>
              <a:rPr lang="en-CA" sz="2000" spc="150" dirty="0">
                <a:solidFill>
                  <a:srgbClr val="C66951"/>
                </a:solidFill>
                <a:latin typeface="Segoe UI Semilight" panose="020B0402040204020203" pitchFamily="34" charset="0"/>
                <a:cs typeface="Segoe UI Semilight" panose="020B0402040204020203" pitchFamily="34" charset="0"/>
              </a:rPr>
              <a:t> Regional Municipality, Community Development Halton, and Halton Regional Police Services</a:t>
            </a:r>
          </a:p>
        </p:txBody>
      </p:sp>
      <p:pic>
        <p:nvPicPr>
          <p:cNvPr id="9" name="Picture 8"/>
          <p:cNvPicPr>
            <a:picLocks noChangeAspect="1"/>
          </p:cNvPicPr>
          <p:nvPr/>
        </p:nvPicPr>
        <p:blipFill>
          <a:blip r:embed="rId3" cstate="print"/>
          <a:stretch>
            <a:fillRect/>
          </a:stretch>
        </p:blipFill>
        <p:spPr>
          <a:xfrm rot="16200000">
            <a:off x="300950" y="2111218"/>
            <a:ext cx="3764785" cy="3542884"/>
          </a:xfrm>
          <a:prstGeom prst="rect">
            <a:avLst/>
          </a:prstGeom>
          <a:noFill/>
          <a:ln>
            <a:noFill/>
          </a:ln>
          <a:effectLst>
            <a:outerShdw blurRad="63500" sx="102000" sy="102000" algn="ctr" rotWithShape="0">
              <a:prstClr val="black">
                <a:alpha val="40000"/>
              </a:prstClr>
            </a:outerShdw>
          </a:effectLst>
        </p:spPr>
      </p:pic>
      <p:pic>
        <p:nvPicPr>
          <p:cNvPr id="10" name="Picture 9" descr="CCSD-LogoOnly-Color_White_Impac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3418" y="201978"/>
            <a:ext cx="636577" cy="585424"/>
          </a:xfrm>
          <a:prstGeom prst="rect">
            <a:avLst/>
          </a:prstGeom>
        </p:spPr>
      </p:pic>
    </p:spTree>
    <p:extLst>
      <p:ext uri="{BB962C8B-B14F-4D97-AF65-F5344CB8AC3E}">
        <p14:creationId xmlns:p14="http://schemas.microsoft.com/office/powerpoint/2010/main" val="1181452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Grp="1" noChangeArrowheads="1"/>
          </p:cNvSpPr>
          <p:nvPr>
            <p:ph type="title"/>
          </p:nvPr>
        </p:nvSpPr>
        <p:spPr>
          <a:xfrm>
            <a:off x="251520" y="288914"/>
            <a:ext cx="8691538" cy="1053746"/>
          </a:xfrm>
        </p:spPr>
        <p:txBody>
          <a:bodyPr anchor="ctr"/>
          <a:lstStyle/>
          <a:p>
            <a:r>
              <a:rPr lang="en-CA" dirty="0"/>
              <a:t>Service Delivery Strategies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405" t="2345" r="2000" b="2480"/>
          <a:stretch/>
        </p:blipFill>
        <p:spPr>
          <a:xfrm>
            <a:off x="473132" y="1798280"/>
            <a:ext cx="2905245" cy="1741917"/>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038" y="3758630"/>
            <a:ext cx="3926122" cy="2499751"/>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4663" t="4894" r="1269" b="3122"/>
          <a:stretch/>
        </p:blipFill>
        <p:spPr>
          <a:xfrm>
            <a:off x="4950823" y="2147073"/>
            <a:ext cx="3662666" cy="4599430"/>
          </a:xfrm>
          <a:prstGeom prst="rect">
            <a:avLst/>
          </a:prstGeom>
          <a:effectLst>
            <a:outerShdw blurRad="63500" sx="102000" sy="102000" algn="ctr" rotWithShape="0">
              <a:prstClr val="black">
                <a:alpha val="40000"/>
              </a:prstClr>
            </a:outerShdw>
          </a:effectLst>
        </p:spPr>
      </p:pic>
      <p:pic>
        <p:nvPicPr>
          <p:cNvPr id="7" name="Picture 6" descr="CCSD-LogoOnly-Color_White_Impac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3418" y="201978"/>
            <a:ext cx="636577" cy="585424"/>
          </a:xfrm>
          <a:prstGeom prst="rect">
            <a:avLst/>
          </a:prstGeom>
        </p:spPr>
      </p:pic>
      <p:sp>
        <p:nvSpPr>
          <p:cNvPr id="2" name="TextBox 1"/>
          <p:cNvSpPr txBox="1"/>
          <p:nvPr/>
        </p:nvSpPr>
        <p:spPr>
          <a:xfrm>
            <a:off x="3606628" y="1637747"/>
            <a:ext cx="2688390" cy="400110"/>
          </a:xfrm>
          <a:prstGeom prst="rect">
            <a:avLst/>
          </a:prstGeom>
          <a:noFill/>
        </p:spPr>
        <p:txBody>
          <a:bodyPr wrap="square" rtlCol="0">
            <a:spAutoFit/>
          </a:bodyPr>
          <a:lstStyle/>
          <a:p>
            <a:r>
              <a:rPr lang="en-CA" sz="2000" b="1" spc="150" dirty="0">
                <a:solidFill>
                  <a:srgbClr val="C66951"/>
                </a:solidFill>
                <a:latin typeface="Segoe UI Semilight" panose="020B0402040204020203" pitchFamily="34" charset="0"/>
                <a:cs typeface="Segoe UI Semilight" panose="020B0402040204020203" pitchFamily="34" charset="0"/>
              </a:rPr>
              <a:t>District</a:t>
            </a:r>
            <a:r>
              <a:rPr lang="en-CA" b="1" dirty="0">
                <a:ea typeface="Open Sans" charset="0"/>
                <a:cs typeface="Open Sans" charset="0"/>
              </a:rPr>
              <a:t> </a:t>
            </a:r>
            <a:r>
              <a:rPr lang="en-CA" sz="2000" b="1" spc="150" dirty="0">
                <a:solidFill>
                  <a:srgbClr val="C66951"/>
                </a:solidFill>
                <a:latin typeface="Segoe UI Semilight" panose="020B0402040204020203" pitchFamily="34" charset="0"/>
                <a:cs typeface="Segoe UI Semilight" panose="020B0402040204020203" pitchFamily="34" charset="0"/>
              </a:rPr>
              <a:t>of Nipissing</a:t>
            </a:r>
            <a:endParaRPr lang="en-US" sz="2000" b="1" spc="150" dirty="0">
              <a:solidFill>
                <a:srgbClr val="C6695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911955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33E1346-BF0A-403A-921C-13CE673D6B5B}" type="slidenum">
              <a:rPr lang="en-CA" smtClean="0"/>
              <a:t>35</a:t>
            </a:fld>
            <a:endParaRPr lang="en-CA"/>
          </a:p>
        </p:txBody>
      </p:sp>
      <p:sp>
        <p:nvSpPr>
          <p:cNvPr id="6" name="Title 5"/>
          <p:cNvSpPr>
            <a:spLocks noGrp="1"/>
          </p:cNvSpPr>
          <p:nvPr>
            <p:ph type="title"/>
          </p:nvPr>
        </p:nvSpPr>
        <p:spPr/>
        <p:txBody>
          <a:bodyPr/>
          <a:lstStyle/>
          <a:p>
            <a:r>
              <a:rPr lang="en-CA" dirty="0"/>
              <a:t>Housing and </a:t>
            </a:r>
            <a:r>
              <a:rPr lang="en-CA" dirty="0" err="1"/>
              <a:t>Homelessnes</a:t>
            </a:r>
            <a:endParaRPr lang="en-US" dirty="0"/>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0503" y="2520824"/>
            <a:ext cx="2792960" cy="3451225"/>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201847" y="3535680"/>
            <a:ext cx="4381500" cy="2819400"/>
          </a:xfrm>
          <a:prstGeom prst="rect">
            <a:avLst/>
          </a:prstGeom>
          <a:noFill/>
          <a:ln>
            <a:noFill/>
          </a:ln>
        </p:spPr>
      </p:pic>
      <p:sp>
        <p:nvSpPr>
          <p:cNvPr id="2" name="TextBox 1"/>
          <p:cNvSpPr txBox="1"/>
          <p:nvPr/>
        </p:nvSpPr>
        <p:spPr>
          <a:xfrm>
            <a:off x="4088517" y="2798345"/>
            <a:ext cx="4305300" cy="707886"/>
          </a:xfrm>
          <a:prstGeom prst="rect">
            <a:avLst/>
          </a:prstGeom>
          <a:noFill/>
        </p:spPr>
        <p:txBody>
          <a:bodyPr wrap="square" rtlCol="0">
            <a:spAutoFit/>
          </a:bodyPr>
          <a:lstStyle/>
          <a:p>
            <a:r>
              <a:rPr lang="en-CA" sz="2000" spc="150" dirty="0">
                <a:solidFill>
                  <a:srgbClr val="C66951"/>
                </a:solidFill>
                <a:latin typeface="Segoe UI Semilight" panose="020B0402040204020203" pitchFamily="34" charset="0"/>
                <a:cs typeface="Segoe UI Semilight" panose="020B0402040204020203" pitchFamily="34" charset="0"/>
              </a:rPr>
              <a:t>Social Housing Inventory, Vancouver, 2015</a:t>
            </a:r>
            <a:endParaRPr lang="en-US" sz="2000" spc="150" dirty="0">
              <a:solidFill>
                <a:srgbClr val="C66951"/>
              </a:solidFill>
              <a:latin typeface="Segoe UI Semilight" panose="020B0402040204020203" pitchFamily="34" charset="0"/>
              <a:cs typeface="Segoe UI Semilight" panose="020B0402040204020203" pitchFamily="34" charset="0"/>
            </a:endParaRPr>
          </a:p>
        </p:txBody>
      </p:sp>
      <p:sp>
        <p:nvSpPr>
          <p:cNvPr id="9" name="TextBox 8"/>
          <p:cNvSpPr txBox="1"/>
          <p:nvPr/>
        </p:nvSpPr>
        <p:spPr>
          <a:xfrm>
            <a:off x="583317" y="1611589"/>
            <a:ext cx="4305300" cy="707886"/>
          </a:xfrm>
          <a:prstGeom prst="rect">
            <a:avLst/>
          </a:prstGeom>
          <a:noFill/>
        </p:spPr>
        <p:txBody>
          <a:bodyPr wrap="square" rtlCol="0">
            <a:spAutoFit/>
          </a:bodyPr>
          <a:lstStyle/>
          <a:p>
            <a:r>
              <a:rPr lang="en-CA" sz="2000" spc="150" dirty="0">
                <a:solidFill>
                  <a:srgbClr val="C66951"/>
                </a:solidFill>
                <a:latin typeface="Segoe UI Semilight" panose="020B0402040204020203" pitchFamily="34" charset="0"/>
                <a:cs typeface="Segoe UI Semilight" panose="020B0402040204020203" pitchFamily="34" charset="0"/>
              </a:rPr>
              <a:t>Wellington County and the City of Guelph</a:t>
            </a:r>
            <a:endParaRPr lang="en-US" sz="2000" spc="150" dirty="0">
              <a:solidFill>
                <a:srgbClr val="C6695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383291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buNone/>
            </a:pPr>
            <a:r>
              <a:rPr lang="en-CA" sz="2200" dirty="0">
                <a:solidFill>
                  <a:srgbClr val="C66951"/>
                </a:solidFill>
                <a:latin typeface="Segoe UI Semilight" panose="020B0402040204020203" pitchFamily="34" charset="0"/>
                <a:cs typeface="Segoe UI Semilight" panose="020B0402040204020203" pitchFamily="34" charset="0"/>
              </a:rPr>
              <a:t>Living in the Red: Exploring Winnipeg’s Debt-Scape, 2015</a:t>
            </a:r>
          </a:p>
        </p:txBody>
      </p:sp>
      <p:sp>
        <p:nvSpPr>
          <p:cNvPr id="2" name="Title 1"/>
          <p:cNvSpPr>
            <a:spLocks noGrp="1"/>
          </p:cNvSpPr>
          <p:nvPr>
            <p:ph type="title"/>
          </p:nvPr>
        </p:nvSpPr>
        <p:spPr/>
        <p:txBody>
          <a:bodyPr/>
          <a:lstStyle/>
          <a:p>
            <a:pPr algn="ctr"/>
            <a:r>
              <a:rPr lang="en-CA" dirty="0"/>
              <a:t>Asset and Debt Mapping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067" y="2570190"/>
            <a:ext cx="4081798" cy="3787982"/>
          </a:xfrm>
          <a:prstGeom prst="rect">
            <a:avLst/>
          </a:prstGeom>
          <a:noFill/>
          <a:ln>
            <a:noFill/>
          </a:ln>
          <a:effectLst>
            <a:outerShdw blurRad="63500" sx="102000" sy="102000" algn="ctr" rotWithShape="0">
              <a:prstClr val="black">
                <a:alpha val="40000"/>
              </a:prstClr>
            </a:outerShdw>
          </a:effectLst>
        </p:spPr>
      </p:pic>
      <p:pic>
        <p:nvPicPr>
          <p:cNvPr id="7" name="Picture 6"/>
          <p:cNvPicPr>
            <a:picLocks noChangeAspect="1"/>
          </p:cNvPicPr>
          <p:nvPr/>
        </p:nvPicPr>
        <p:blipFill>
          <a:blip r:embed="rId4" cstate="print"/>
          <a:stretch>
            <a:fillRect/>
          </a:stretch>
        </p:blipFill>
        <p:spPr>
          <a:xfrm>
            <a:off x="4704411" y="2570191"/>
            <a:ext cx="4032819" cy="3761632"/>
          </a:xfrm>
          <a:prstGeom prst="rect">
            <a:avLst/>
          </a:prstGeom>
          <a:noFill/>
          <a:ln>
            <a:noFill/>
          </a:ln>
          <a:effectLst>
            <a:outerShdw blurRad="63500" sx="102000" sy="102000" algn="ctr" rotWithShape="0">
              <a:prstClr val="black">
                <a:alpha val="40000"/>
              </a:prstClr>
            </a:outerShdw>
          </a:effectLst>
        </p:spPr>
      </p:pic>
      <p:pic>
        <p:nvPicPr>
          <p:cNvPr id="6" name="Picture 5" descr="CCSD-LogoOnly-Color_White_Impac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3418" y="201978"/>
            <a:ext cx="636577" cy="585424"/>
          </a:xfrm>
          <a:prstGeom prst="rect">
            <a:avLst/>
          </a:prstGeom>
        </p:spPr>
      </p:pic>
    </p:spTree>
    <p:extLst>
      <p:ext uri="{BB962C8B-B14F-4D97-AF65-F5344CB8AC3E}">
        <p14:creationId xmlns:p14="http://schemas.microsoft.com/office/powerpoint/2010/main" val="663064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endParaRPr lang="en-CA" sz="2400" dirty="0">
              <a:solidFill>
                <a:schemeClr val="tx1"/>
              </a:solidFill>
              <a:latin typeface="Segoe UI Semilight" panose="020B0402040204020203" pitchFamily="34" charset="0"/>
              <a:cs typeface="Segoe UI Semilight" panose="020B0402040204020203" pitchFamily="34" charset="0"/>
            </a:endParaRPr>
          </a:p>
          <a:p>
            <a:r>
              <a:rPr lang="en-CA" sz="2400" b="1" dirty="0">
                <a:solidFill>
                  <a:srgbClr val="C66951"/>
                </a:solidFill>
                <a:latin typeface="Segoe UI Semilight" panose="020B0402040204020203" pitchFamily="34" charset="0"/>
                <a:cs typeface="Segoe UI Semilight" panose="020B0402040204020203" pitchFamily="34" charset="0"/>
              </a:rPr>
              <a:t>CCSD</a:t>
            </a:r>
            <a:r>
              <a:rPr lang="en-CA" sz="2400" dirty="0">
                <a:solidFill>
                  <a:schemeClr val="tx1"/>
                </a:solidFill>
                <a:latin typeface="Segoe UI Semilight" panose="020B0402040204020203" pitchFamily="34" charset="0"/>
                <a:cs typeface="Segoe UI Semilight" panose="020B0402040204020203" pitchFamily="34" charset="0"/>
              </a:rPr>
              <a:t> and </a:t>
            </a:r>
            <a:r>
              <a:rPr lang="en-CA" sz="2400" b="1" dirty="0">
                <a:solidFill>
                  <a:srgbClr val="C66951"/>
                </a:solidFill>
                <a:latin typeface="Segoe UI Semilight" panose="020B0402040204020203" pitchFamily="34" charset="0"/>
                <a:cs typeface="Segoe UI Semilight" panose="020B0402040204020203" pitchFamily="34" charset="0"/>
              </a:rPr>
              <a:t>Prosper Canada </a:t>
            </a:r>
            <a:r>
              <a:rPr lang="en-CA" sz="2400" dirty="0">
                <a:solidFill>
                  <a:schemeClr val="tx1"/>
                </a:solidFill>
                <a:latin typeface="Segoe UI Semilight" panose="020B0402040204020203" pitchFamily="34" charset="0"/>
                <a:cs typeface="Segoe UI Semilight" panose="020B0402040204020203" pitchFamily="34" charset="0"/>
              </a:rPr>
              <a:t>partnering with </a:t>
            </a:r>
            <a:r>
              <a:rPr lang="en-CA" sz="2400" b="1" dirty="0" err="1">
                <a:solidFill>
                  <a:srgbClr val="C66951"/>
                </a:solidFill>
                <a:latin typeface="Segoe UI Semilight" panose="020B0402040204020203" pitchFamily="34" charset="0"/>
                <a:cs typeface="Segoe UI Semilight" panose="020B0402040204020203" pitchFamily="34" charset="0"/>
              </a:rPr>
              <a:t>Environics</a:t>
            </a:r>
            <a:r>
              <a:rPr lang="en-CA" sz="2400" b="1" dirty="0">
                <a:solidFill>
                  <a:srgbClr val="C66951"/>
                </a:solidFill>
                <a:latin typeface="Segoe UI Semilight" panose="020B0402040204020203" pitchFamily="34" charset="0"/>
                <a:cs typeface="Segoe UI Semilight" panose="020B0402040204020203" pitchFamily="34" charset="0"/>
              </a:rPr>
              <a:t> Analytics </a:t>
            </a:r>
            <a:r>
              <a:rPr lang="en-CA" sz="2400" dirty="0">
                <a:solidFill>
                  <a:schemeClr val="tx1"/>
                </a:solidFill>
                <a:latin typeface="Segoe UI Semilight" panose="020B0402040204020203" pitchFamily="34" charset="0"/>
                <a:cs typeface="Segoe UI Semilight" panose="020B0402040204020203" pitchFamily="34" charset="0"/>
              </a:rPr>
              <a:t>to develop a new indicator of household financial vulnerability</a:t>
            </a:r>
          </a:p>
          <a:p>
            <a:r>
              <a:rPr lang="en-CA" sz="2400" dirty="0">
                <a:solidFill>
                  <a:schemeClr val="tx1"/>
                </a:solidFill>
                <a:latin typeface="Segoe UI Semilight" panose="020B0402040204020203" pitchFamily="34" charset="0"/>
                <a:cs typeface="Segoe UI Semilight" panose="020B0402040204020203" pitchFamily="34" charset="0"/>
              </a:rPr>
              <a:t>NFHI made up of 6 indicators of neighbourhood income, debt and asset levels.</a:t>
            </a:r>
          </a:p>
          <a:p>
            <a:r>
              <a:rPr lang="en-CA" sz="2400" dirty="0">
                <a:solidFill>
                  <a:schemeClr val="tx1"/>
                </a:solidFill>
                <a:latin typeface="Segoe UI Semilight" panose="020B0402040204020203" pitchFamily="34" charset="0"/>
                <a:cs typeface="Segoe UI Semilight" panose="020B0402040204020203" pitchFamily="34" charset="0"/>
              </a:rPr>
              <a:t>Presented in a mapping tool to illustrate complexity of financial security and patterns of disparities.   </a:t>
            </a:r>
          </a:p>
        </p:txBody>
      </p:sp>
      <p:sp>
        <p:nvSpPr>
          <p:cNvPr id="6" name="Slide Number Placeholder 5"/>
          <p:cNvSpPr>
            <a:spLocks noGrp="1"/>
          </p:cNvSpPr>
          <p:nvPr>
            <p:ph type="sldNum" sz="quarter" idx="12"/>
          </p:nvPr>
        </p:nvSpPr>
        <p:spPr/>
        <p:txBody>
          <a:bodyPr/>
          <a:lstStyle/>
          <a:p>
            <a:fld id="{E49C0391-0DC6-2641-8B67-3DECDE053145}" type="slidenum">
              <a:rPr lang="en-US" smtClean="0"/>
              <a:pPr/>
              <a:t>37</a:t>
            </a:fld>
            <a:endParaRPr lang="en-US" dirty="0"/>
          </a:p>
        </p:txBody>
      </p:sp>
      <p:sp>
        <p:nvSpPr>
          <p:cNvPr id="5" name="Title 4"/>
          <p:cNvSpPr>
            <a:spLocks noGrp="1"/>
          </p:cNvSpPr>
          <p:nvPr>
            <p:ph type="title"/>
          </p:nvPr>
        </p:nvSpPr>
        <p:spPr/>
        <p:txBody>
          <a:bodyPr/>
          <a:lstStyle/>
          <a:p>
            <a:r>
              <a:rPr lang="en-CA" dirty="0"/>
              <a:t>Neighbourhood Financial </a:t>
            </a:r>
            <a:br>
              <a:rPr lang="en-CA" dirty="0"/>
            </a:br>
            <a:r>
              <a:rPr lang="en-CA" dirty="0"/>
              <a:t>Health Index</a:t>
            </a:r>
          </a:p>
        </p:txBody>
      </p:sp>
      <p:pic>
        <p:nvPicPr>
          <p:cNvPr id="7" name="Picture 6" descr="CCSD-LogoOnly-Color_White_Impa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418" y="201978"/>
            <a:ext cx="636577" cy="585424"/>
          </a:xfrm>
          <a:prstGeom prst="rect">
            <a:avLst/>
          </a:prstGeom>
        </p:spPr>
      </p:pic>
      <p:sp>
        <p:nvSpPr>
          <p:cNvPr id="12" name="Footer Placeholder 2"/>
          <p:cNvSpPr txBox="1">
            <a:spLocks/>
          </p:cNvSpPr>
          <p:nvPr/>
        </p:nvSpPr>
        <p:spPr>
          <a:xfrm>
            <a:off x="2895230" y="6355080"/>
            <a:ext cx="3352800" cy="274320"/>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dirty="0"/>
              <a:t>Community Data Program</a:t>
            </a:r>
          </a:p>
          <a:p>
            <a:r>
              <a:rPr lang="en-CA" dirty="0"/>
              <a:t>Enabling Evidence-Based Community Development</a:t>
            </a:r>
          </a:p>
        </p:txBody>
      </p:sp>
    </p:spTree>
    <p:extLst>
      <p:ext uri="{BB962C8B-B14F-4D97-AF65-F5344CB8AC3E}">
        <p14:creationId xmlns:p14="http://schemas.microsoft.com/office/powerpoint/2010/main" val="960756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9C0391-0DC6-2641-8B67-3DECDE053145}" type="slidenum">
              <a:rPr lang="en-US" smtClean="0"/>
              <a:t>38</a:t>
            </a:fld>
            <a:endParaRPr lang="en-US" dirty="0"/>
          </a:p>
        </p:txBody>
      </p:sp>
      <p:sp>
        <p:nvSpPr>
          <p:cNvPr id="5" name="Title 4"/>
          <p:cNvSpPr>
            <a:spLocks noGrp="1"/>
          </p:cNvSpPr>
          <p:nvPr>
            <p:ph type="title"/>
          </p:nvPr>
        </p:nvSpPr>
        <p:spPr/>
        <p:txBody>
          <a:bodyPr/>
          <a:lstStyle/>
          <a:p>
            <a:endParaRPr lang="en-CA"/>
          </a:p>
        </p:txBody>
      </p:sp>
      <p:pic>
        <p:nvPicPr>
          <p:cNvPr id="6" name="Picture 5" descr="NFHI-spla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571"/>
            <a:ext cx="9136718" cy="6636727"/>
          </a:xfrm>
          <a:prstGeom prst="rect">
            <a:avLst/>
          </a:prstGeom>
        </p:spPr>
      </p:pic>
    </p:spTree>
    <p:extLst>
      <p:ext uri="{BB962C8B-B14F-4D97-AF65-F5344CB8AC3E}">
        <p14:creationId xmlns:p14="http://schemas.microsoft.com/office/powerpoint/2010/main" val="1969080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9C0391-0DC6-2641-8B67-3DECDE053145}" type="slidenum">
              <a:rPr lang="en-US" smtClean="0"/>
              <a:t>39</a:t>
            </a:fld>
            <a:endParaRPr lang="en-US" dirty="0"/>
          </a:p>
        </p:txBody>
      </p:sp>
      <p:sp>
        <p:nvSpPr>
          <p:cNvPr id="5" name="Title 4"/>
          <p:cNvSpPr>
            <a:spLocks noGrp="1"/>
          </p:cNvSpPr>
          <p:nvPr>
            <p:ph type="title"/>
          </p:nvPr>
        </p:nvSpPr>
        <p:spPr/>
        <p:txBody>
          <a:bodyPr/>
          <a:lstStyle/>
          <a:p>
            <a:endParaRPr lang="en-CA"/>
          </a:p>
        </p:txBody>
      </p:sp>
      <p:pic>
        <p:nvPicPr>
          <p:cNvPr id="6" name="Picture 5" descr="NFHI-map1-1.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00" y="116112"/>
            <a:ext cx="9094283" cy="6630670"/>
          </a:xfrm>
          <a:prstGeom prst="rect">
            <a:avLst/>
          </a:prstGeom>
        </p:spPr>
      </p:pic>
    </p:spTree>
    <p:extLst>
      <p:ext uri="{BB962C8B-B14F-4D97-AF65-F5344CB8AC3E}">
        <p14:creationId xmlns:p14="http://schemas.microsoft.com/office/powerpoint/2010/main" val="40654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Origins of the program</a:t>
            </a:r>
          </a:p>
        </p:txBody>
      </p:sp>
      <p:sp>
        <p:nvSpPr>
          <p:cNvPr id="7" name="Content Placeholder 6"/>
          <p:cNvSpPr>
            <a:spLocks noGrp="1"/>
          </p:cNvSpPr>
          <p:nvPr>
            <p:ph sz="half" idx="1"/>
          </p:nvPr>
        </p:nvSpPr>
        <p:spPr>
          <a:xfrm>
            <a:off x="381000" y="1851047"/>
            <a:ext cx="4579257" cy="4407408"/>
          </a:xfrm>
        </p:spPr>
        <p:txBody>
          <a:bodyPr>
            <a:noAutofit/>
          </a:bodyPr>
          <a:lstStyle/>
          <a:p>
            <a:r>
              <a:rPr lang="en-CA" sz="2400" dirty="0">
                <a:solidFill>
                  <a:schemeClr val="tx1"/>
                </a:solidFill>
                <a:latin typeface="Segoe UI Semilight" panose="020B0402040204020203" pitchFamily="34" charset="0"/>
                <a:cs typeface="Segoe UI Semilight" panose="020B0402040204020203" pitchFamily="34" charset="0"/>
              </a:rPr>
              <a:t>Established in the 1990s by the CCSD</a:t>
            </a:r>
          </a:p>
          <a:p>
            <a:r>
              <a:rPr lang="en-CA" sz="2400" dirty="0">
                <a:solidFill>
                  <a:schemeClr val="tx1"/>
                </a:solidFill>
                <a:latin typeface="Segoe UI Semilight" panose="020B0402040204020203" pitchFamily="34" charset="0"/>
                <a:cs typeface="Segoe UI Semilight" panose="020B0402040204020203" pitchFamily="34" charset="0"/>
              </a:rPr>
              <a:t>Program created in response to: </a:t>
            </a:r>
          </a:p>
          <a:p>
            <a:pPr lvl="1"/>
            <a:r>
              <a:rPr lang="en-CA" dirty="0">
                <a:solidFill>
                  <a:schemeClr val="tx1"/>
                </a:solidFill>
                <a:latin typeface="Segoe UI Semilight" panose="020B0402040204020203" pitchFamily="34" charset="0"/>
                <a:cs typeface="Segoe UI Semilight" panose="020B0402040204020203" pitchFamily="34" charset="0"/>
              </a:rPr>
              <a:t>demand for community-level information; </a:t>
            </a:r>
          </a:p>
          <a:p>
            <a:pPr lvl="1"/>
            <a:r>
              <a:rPr lang="en-CA" dirty="0">
                <a:solidFill>
                  <a:schemeClr val="tx1"/>
                </a:solidFill>
                <a:latin typeface="Segoe UI Semilight" panose="020B0402040204020203" pitchFamily="34" charset="0"/>
                <a:cs typeface="Segoe UI Semilight" panose="020B0402040204020203" pitchFamily="34" charset="0"/>
              </a:rPr>
              <a:t>prohibitive cost of data; and </a:t>
            </a:r>
          </a:p>
          <a:p>
            <a:pPr lvl="1"/>
            <a:r>
              <a:rPr lang="en-CA" dirty="0">
                <a:solidFill>
                  <a:schemeClr val="tx1"/>
                </a:solidFill>
                <a:latin typeface="Segoe UI Semilight" panose="020B0402040204020203" pitchFamily="34" charset="0"/>
                <a:cs typeface="Segoe UI Semilight" panose="020B0402040204020203" pitchFamily="34" charset="0"/>
              </a:rPr>
              <a:t>lack of support for community-based research / evaluation</a:t>
            </a:r>
          </a:p>
        </p:txBody>
      </p:sp>
      <p:sp>
        <p:nvSpPr>
          <p:cNvPr id="4" name="Slide Number Placeholder 3"/>
          <p:cNvSpPr>
            <a:spLocks noGrp="1"/>
          </p:cNvSpPr>
          <p:nvPr>
            <p:ph type="sldNum" sz="quarter" idx="12"/>
          </p:nvPr>
        </p:nvSpPr>
        <p:spPr/>
        <p:txBody>
          <a:bodyPr/>
          <a:lstStyle/>
          <a:p>
            <a:fld id="{BC63B572-58A6-46C7-B1E5-F37204D95BB2}" type="slidenum">
              <a:rPr lang="en-CA" smtClean="0"/>
              <a:pPr/>
              <a:t>4</a:t>
            </a:fld>
            <a:endParaRPr lang="en-CA"/>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5841" y="1937431"/>
            <a:ext cx="2470150" cy="2463667"/>
          </a:xfrm>
          <a:prstGeom prst="rect">
            <a:avLst/>
          </a:prstGeom>
          <a:effectLst>
            <a:outerShdw blurRad="63500" sx="102000" sy="102000" algn="ctr" rotWithShape="0">
              <a:prstClr val="black">
                <a:alpha val="40000"/>
              </a:prstClr>
            </a:outerShdw>
          </a:effectLst>
        </p:spPr>
      </p:pic>
      <p:pic>
        <p:nvPicPr>
          <p:cNvPr id="13"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562" r="52614" b="21619"/>
          <a:stretch/>
        </p:blipFill>
        <p:spPr bwMode="auto">
          <a:xfrm>
            <a:off x="6186073" y="3548892"/>
            <a:ext cx="2706648" cy="238492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CCSD-LogoOnly-Color_White_Impac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3163" y="297620"/>
            <a:ext cx="636577" cy="585424"/>
          </a:xfrm>
          <a:prstGeom prst="rect">
            <a:avLst/>
          </a:prstGeom>
        </p:spPr>
      </p:pic>
      <p:sp>
        <p:nvSpPr>
          <p:cNvPr id="11" name="Footer Placeholder 3"/>
          <p:cNvSpPr>
            <a:spLocks noGrp="1"/>
          </p:cNvSpPr>
          <p:nvPr>
            <p:ph type="ftr" sz="quarter" idx="11"/>
          </p:nvPr>
        </p:nvSpPr>
        <p:spPr>
          <a:xfrm>
            <a:off x="2676017" y="6276561"/>
            <a:ext cx="3817856" cy="431358"/>
          </a:xfrm>
        </p:spPr>
        <p:txBody>
          <a:bodyPr/>
          <a:lstStyle/>
          <a:p>
            <a:r>
              <a:rPr lang="en-US" sz="1400" dirty="0"/>
              <a:t>Canadian Council on Social Development</a:t>
            </a:r>
          </a:p>
        </p:txBody>
      </p:sp>
    </p:spTree>
    <p:extLst>
      <p:ext uri="{BB962C8B-B14F-4D97-AF65-F5344CB8AC3E}">
        <p14:creationId xmlns:p14="http://schemas.microsoft.com/office/powerpoint/2010/main" val="2429971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CA" sz="2400" dirty="0">
              <a:solidFill>
                <a:schemeClr val="tx1"/>
              </a:solidFill>
              <a:latin typeface="Segoe UI Semilight" panose="020B0402040204020203" pitchFamily="34" charset="0"/>
              <a:cs typeface="Segoe UI Semilight" panose="020B0402040204020203" pitchFamily="34" charset="0"/>
            </a:endParaRPr>
          </a:p>
          <a:p>
            <a:r>
              <a:rPr lang="en-CA" sz="2400" dirty="0">
                <a:solidFill>
                  <a:schemeClr val="tx1"/>
                </a:solidFill>
                <a:latin typeface="Segoe UI Semilight" panose="020B0402040204020203" pitchFamily="34" charset="0"/>
                <a:cs typeface="Segoe UI Semilight" panose="020B0402040204020203" pitchFamily="34" charset="0"/>
              </a:rPr>
              <a:t>Important questions should drive your data needs</a:t>
            </a:r>
          </a:p>
          <a:p>
            <a:r>
              <a:rPr lang="en-CA" sz="2400" dirty="0">
                <a:solidFill>
                  <a:schemeClr val="tx1"/>
                </a:solidFill>
                <a:latin typeface="Segoe UI Semilight" panose="020B0402040204020203" pitchFamily="34" charset="0"/>
                <a:cs typeface="Segoe UI Semilight" panose="020B0402040204020203" pitchFamily="34" charset="0"/>
              </a:rPr>
              <a:t>There is a danger in letting what is readily available influence  critical questions and activities</a:t>
            </a:r>
          </a:p>
          <a:p>
            <a:r>
              <a:rPr lang="en-CA" sz="2400" dirty="0">
                <a:solidFill>
                  <a:schemeClr val="tx1"/>
                </a:solidFill>
                <a:latin typeface="Segoe UI Semilight" panose="020B0402040204020203" pitchFamily="34" charset="0"/>
                <a:cs typeface="Segoe UI Semilight" panose="020B0402040204020203" pitchFamily="34" charset="0"/>
              </a:rPr>
              <a:t>Data can only ever represent a slice of the truth</a:t>
            </a:r>
          </a:p>
          <a:p>
            <a:endParaRPr lang="en-CA" sz="2400" dirty="0">
              <a:solidFill>
                <a:schemeClr val="tx1"/>
              </a:solidFill>
              <a:latin typeface="Segoe UI Semilight" panose="020B0402040204020203" pitchFamily="34" charset="0"/>
              <a:cs typeface="Segoe UI Semilight" panose="020B0402040204020203" pitchFamily="34" charset="0"/>
            </a:endParaRPr>
          </a:p>
          <a:p>
            <a:pPr marL="45720" indent="0" algn="ctr">
              <a:buNone/>
            </a:pPr>
            <a:r>
              <a:rPr lang="en-CA" sz="2800" b="1" dirty="0">
                <a:solidFill>
                  <a:srgbClr val="C66951"/>
                </a:solidFill>
                <a:latin typeface="Segoe UI Semilight" panose="020B0402040204020203" pitchFamily="34" charset="0"/>
                <a:cs typeface="Segoe UI Semilight" panose="020B0402040204020203" pitchFamily="34" charset="0"/>
              </a:rPr>
              <a:t>Data + ANALYSIS = Information</a:t>
            </a:r>
          </a:p>
        </p:txBody>
      </p:sp>
      <p:sp>
        <p:nvSpPr>
          <p:cNvPr id="4" name="Slide Number Placeholder 3"/>
          <p:cNvSpPr>
            <a:spLocks noGrp="1"/>
          </p:cNvSpPr>
          <p:nvPr>
            <p:ph type="sldNum" sz="quarter" idx="12"/>
          </p:nvPr>
        </p:nvSpPr>
        <p:spPr/>
        <p:txBody>
          <a:bodyPr/>
          <a:lstStyle/>
          <a:p>
            <a:fld id="{E49C0391-0DC6-2641-8B67-3DECDE053145}" type="slidenum">
              <a:rPr lang="en-US" smtClean="0"/>
              <a:t>40</a:t>
            </a:fld>
            <a:endParaRPr lang="en-US" dirty="0"/>
          </a:p>
        </p:txBody>
      </p:sp>
      <p:sp>
        <p:nvSpPr>
          <p:cNvPr id="5" name="Title 4"/>
          <p:cNvSpPr>
            <a:spLocks noGrp="1"/>
          </p:cNvSpPr>
          <p:nvPr>
            <p:ph type="title"/>
          </p:nvPr>
        </p:nvSpPr>
        <p:spPr/>
        <p:txBody>
          <a:bodyPr/>
          <a:lstStyle/>
          <a:p>
            <a:r>
              <a:rPr lang="en-CA" dirty="0"/>
              <a:t>Final Thoughts</a:t>
            </a:r>
          </a:p>
        </p:txBody>
      </p:sp>
      <p:sp>
        <p:nvSpPr>
          <p:cNvPr id="6" name="Footer Placeholder 3"/>
          <p:cNvSpPr>
            <a:spLocks noGrp="1"/>
          </p:cNvSpPr>
          <p:nvPr>
            <p:ph type="ftr" sz="quarter" idx="11"/>
          </p:nvPr>
        </p:nvSpPr>
        <p:spPr>
          <a:xfrm>
            <a:off x="2676017" y="6276561"/>
            <a:ext cx="3817856" cy="431358"/>
          </a:xfrm>
        </p:spPr>
        <p:txBody>
          <a:bodyPr/>
          <a:lstStyle/>
          <a:p>
            <a:r>
              <a:rPr lang="en-US" sz="1400" dirty="0"/>
              <a:t>Canadian Council on Social Development</a:t>
            </a:r>
          </a:p>
        </p:txBody>
      </p:sp>
    </p:spTree>
    <p:extLst>
      <p:ext uri="{BB962C8B-B14F-4D97-AF65-F5344CB8AC3E}">
        <p14:creationId xmlns:p14="http://schemas.microsoft.com/office/powerpoint/2010/main" val="264700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endParaRPr lang="en-CA" dirty="0"/>
          </a:p>
          <a:p>
            <a:r>
              <a:rPr lang="en-CA" sz="2400" dirty="0">
                <a:solidFill>
                  <a:schemeClr val="tx1"/>
                </a:solidFill>
                <a:latin typeface="Segoe UI Semilight" panose="020B0402040204020203" pitchFamily="34" charset="0"/>
                <a:cs typeface="Segoe UI Semilight" panose="020B0402040204020203" pitchFamily="34" charset="0"/>
              </a:rPr>
              <a:t>Survey-based data and administrative data products need to be questioned and challenged</a:t>
            </a:r>
          </a:p>
          <a:p>
            <a:r>
              <a:rPr lang="en-CA" sz="2400" dirty="0">
                <a:solidFill>
                  <a:schemeClr val="tx1"/>
                </a:solidFill>
                <a:latin typeface="Segoe UI Semilight" panose="020B0402040204020203" pitchFamily="34" charset="0"/>
                <a:cs typeface="Segoe UI Semilight" panose="020B0402040204020203" pitchFamily="34" charset="0"/>
              </a:rPr>
              <a:t>This is especially true when working with community data</a:t>
            </a:r>
          </a:p>
          <a:p>
            <a:r>
              <a:rPr lang="en-CA" sz="2400" dirty="0">
                <a:solidFill>
                  <a:schemeClr val="tx1"/>
                </a:solidFill>
                <a:latin typeface="Segoe UI Semilight" panose="020B0402040204020203" pitchFamily="34" charset="0"/>
                <a:cs typeface="Segoe UI Semilight" panose="020B0402040204020203" pitchFamily="34" charset="0"/>
              </a:rPr>
              <a:t>Critical to: </a:t>
            </a:r>
          </a:p>
          <a:p>
            <a:pPr lvl="1"/>
            <a:r>
              <a:rPr lang="en-CA" sz="1900" spc="150" dirty="0">
                <a:solidFill>
                  <a:schemeClr val="tx1"/>
                </a:solidFill>
                <a:latin typeface="Segoe UI Semilight" panose="020B0402040204020203" pitchFamily="34" charset="0"/>
                <a:cs typeface="Segoe UI Semilight" panose="020B0402040204020203" pitchFamily="34" charset="0"/>
              </a:rPr>
              <a:t>Stay focused on your objectives and audience</a:t>
            </a:r>
          </a:p>
          <a:p>
            <a:pPr lvl="1"/>
            <a:r>
              <a:rPr lang="en-CA" sz="1900" spc="150" dirty="0">
                <a:solidFill>
                  <a:schemeClr val="tx1"/>
                </a:solidFill>
                <a:latin typeface="Segoe UI Semilight" panose="020B0402040204020203" pitchFamily="34" charset="0"/>
                <a:cs typeface="Segoe UI Semilight" panose="020B0402040204020203" pitchFamily="34" charset="0"/>
              </a:rPr>
              <a:t>Document your analysis and address limitations</a:t>
            </a:r>
          </a:p>
          <a:p>
            <a:pPr lvl="1"/>
            <a:r>
              <a:rPr lang="en-CA" sz="1900" spc="150" dirty="0">
                <a:solidFill>
                  <a:schemeClr val="tx1"/>
                </a:solidFill>
                <a:latin typeface="Segoe UI Semilight" panose="020B0402040204020203" pitchFamily="34" charset="0"/>
                <a:cs typeface="Segoe UI Semilight" panose="020B0402040204020203" pitchFamily="34" charset="0"/>
              </a:rPr>
              <a:t>Contextualize your results</a:t>
            </a:r>
          </a:p>
          <a:p>
            <a:pPr lvl="1"/>
            <a:r>
              <a:rPr lang="en-CA" sz="1900" spc="150" dirty="0">
                <a:solidFill>
                  <a:schemeClr val="tx1"/>
                </a:solidFill>
                <a:latin typeface="Segoe UI Semilight" panose="020B0402040204020203" pitchFamily="34" charset="0"/>
                <a:cs typeface="Segoe UI Semilight" panose="020B0402040204020203" pitchFamily="34" charset="0"/>
              </a:rPr>
              <a:t>Be clear, accurate and timely</a:t>
            </a:r>
          </a:p>
          <a:p>
            <a:pPr lvl="1"/>
            <a:r>
              <a:rPr lang="en-CA" sz="1900" spc="150" dirty="0">
                <a:solidFill>
                  <a:schemeClr val="tx1"/>
                </a:solidFill>
                <a:latin typeface="Segoe UI Semilight" panose="020B0402040204020203" pitchFamily="34" charset="0"/>
                <a:cs typeface="Segoe UI Semilight" panose="020B0402040204020203" pitchFamily="34" charset="0"/>
              </a:rPr>
              <a:t>Engage others in the process !</a:t>
            </a:r>
          </a:p>
          <a:p>
            <a:pPr lvl="1"/>
            <a:endParaRPr lang="en-CA" dirty="0">
              <a:latin typeface="Segoe UI Semilight" panose="020B0402040204020203" pitchFamily="34" charset="0"/>
              <a:cs typeface="Segoe UI Semilight" panose="020B0402040204020203" pitchFamily="34" charset="0"/>
            </a:endParaRPr>
          </a:p>
          <a:p>
            <a:pPr lvl="1"/>
            <a:endParaRPr lang="en-CA" dirty="0">
              <a:latin typeface="Segoe UI Semilight" panose="020B0402040204020203" pitchFamily="34" charset="0"/>
              <a:cs typeface="Segoe UI Semilight" panose="020B0402040204020203" pitchFamily="34" charset="0"/>
            </a:endParaRPr>
          </a:p>
          <a:p>
            <a:pPr lvl="1"/>
            <a:endParaRPr lang="en-CA" dirty="0">
              <a:latin typeface="Segoe UI Semilight" panose="020B0402040204020203" pitchFamily="34" charset="0"/>
              <a:cs typeface="Segoe UI Semilight" panose="020B0402040204020203" pitchFamily="34" charset="0"/>
            </a:endParaRPr>
          </a:p>
          <a:p>
            <a:pPr marL="45720" indent="0">
              <a:buNone/>
            </a:pPr>
            <a:endParaRPr lang="en-CA" dirty="0">
              <a:latin typeface="Segoe UI Semilight" panose="020B0402040204020203" pitchFamily="34" charset="0"/>
              <a:cs typeface="Segoe UI Semilight" panose="020B0402040204020203" pitchFamily="34" charset="0"/>
            </a:endParaRPr>
          </a:p>
          <a:p>
            <a:endParaRPr lang="en-CA" dirty="0"/>
          </a:p>
        </p:txBody>
      </p:sp>
      <p:sp>
        <p:nvSpPr>
          <p:cNvPr id="5" name="Slide Number Placeholder 4"/>
          <p:cNvSpPr>
            <a:spLocks noGrp="1"/>
          </p:cNvSpPr>
          <p:nvPr>
            <p:ph type="sldNum" sz="quarter" idx="12"/>
          </p:nvPr>
        </p:nvSpPr>
        <p:spPr/>
        <p:txBody>
          <a:bodyPr/>
          <a:lstStyle/>
          <a:p>
            <a:fld id="{E49C0391-0DC6-2641-8B67-3DECDE053145}" type="slidenum">
              <a:rPr lang="en-US" smtClean="0"/>
              <a:t>41</a:t>
            </a:fld>
            <a:endParaRPr lang="en-US" dirty="0"/>
          </a:p>
        </p:txBody>
      </p:sp>
      <p:sp>
        <p:nvSpPr>
          <p:cNvPr id="6" name="Title 5"/>
          <p:cNvSpPr>
            <a:spLocks noGrp="1"/>
          </p:cNvSpPr>
          <p:nvPr>
            <p:ph type="title"/>
          </p:nvPr>
        </p:nvSpPr>
        <p:spPr/>
        <p:txBody>
          <a:bodyPr/>
          <a:lstStyle/>
          <a:p>
            <a:r>
              <a:rPr lang="en-CA" dirty="0"/>
              <a:t>Final Thoughts</a:t>
            </a:r>
            <a:endParaRPr lang="en-US" dirty="0"/>
          </a:p>
        </p:txBody>
      </p:sp>
      <p:sp>
        <p:nvSpPr>
          <p:cNvPr id="9" name="Footer Placeholder 2"/>
          <p:cNvSpPr txBox="1">
            <a:spLocks/>
          </p:cNvSpPr>
          <p:nvPr/>
        </p:nvSpPr>
        <p:spPr>
          <a:xfrm>
            <a:off x="2895230" y="6355080"/>
            <a:ext cx="3352800" cy="274320"/>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dirty="0"/>
              <a:t>Community Data Program</a:t>
            </a:r>
          </a:p>
          <a:p>
            <a:r>
              <a:rPr lang="en-CA" dirty="0"/>
              <a:t>Enabling Evidence-Based Community Development</a:t>
            </a:r>
          </a:p>
        </p:txBody>
      </p:sp>
    </p:spTree>
    <p:extLst>
      <p:ext uri="{BB962C8B-B14F-4D97-AF65-F5344CB8AC3E}">
        <p14:creationId xmlns:p14="http://schemas.microsoft.com/office/powerpoint/2010/main" val="963175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endParaRPr lang="en-CA" sz="2400" dirty="0">
              <a:solidFill>
                <a:schemeClr val="tx1"/>
              </a:solidFill>
              <a:latin typeface="Segoe UI Semilight" panose="020B0402040204020203" pitchFamily="34" charset="0"/>
              <a:cs typeface="Segoe UI Semilight" panose="020B0402040204020203" pitchFamily="34" charset="0"/>
            </a:endParaRPr>
          </a:p>
          <a:p>
            <a:r>
              <a:rPr lang="en-CA" sz="2400" dirty="0">
                <a:solidFill>
                  <a:schemeClr val="tx1"/>
                </a:solidFill>
                <a:latin typeface="Segoe UI Semilight" panose="020B0402040204020203" pitchFamily="34" charset="0"/>
                <a:cs typeface="Segoe UI Semilight" panose="020B0402040204020203" pitchFamily="34" charset="0"/>
              </a:rPr>
              <a:t>Think of the CDP as a community development enabler</a:t>
            </a:r>
          </a:p>
          <a:p>
            <a:r>
              <a:rPr lang="en-CA" sz="2400" dirty="0">
                <a:solidFill>
                  <a:schemeClr val="tx1"/>
                </a:solidFill>
                <a:latin typeface="Segoe UI Semilight" panose="020B0402040204020203" pitchFamily="34" charset="0"/>
                <a:cs typeface="Segoe UI Semilight" panose="020B0402040204020203" pitchFamily="34" charset="0"/>
              </a:rPr>
              <a:t>An effective community data consortium….</a:t>
            </a:r>
          </a:p>
          <a:p>
            <a:pPr lvl="1"/>
            <a:r>
              <a:rPr lang="en-CA" sz="2400" dirty="0">
                <a:solidFill>
                  <a:schemeClr val="tx1"/>
                </a:solidFill>
                <a:latin typeface="Segoe UI Semilight" panose="020B0402040204020203" pitchFamily="34" charset="0"/>
                <a:cs typeface="Segoe UI Semilight" panose="020B0402040204020203" pitchFamily="34" charset="0"/>
              </a:rPr>
              <a:t>…brings together a diverse group of practitioners</a:t>
            </a:r>
          </a:p>
          <a:p>
            <a:pPr lvl="1"/>
            <a:r>
              <a:rPr lang="en-CA" sz="2400" dirty="0">
                <a:solidFill>
                  <a:schemeClr val="tx1"/>
                </a:solidFill>
                <a:latin typeface="Segoe UI Semilight" panose="020B0402040204020203" pitchFamily="34" charset="0"/>
                <a:cs typeface="Segoe UI Semilight" panose="020B0402040204020203" pitchFamily="34" charset="0"/>
              </a:rPr>
              <a:t>…shares a common vision of community well-being</a:t>
            </a:r>
          </a:p>
          <a:p>
            <a:pPr lvl="1"/>
            <a:r>
              <a:rPr lang="en-CA" sz="2400" dirty="0">
                <a:solidFill>
                  <a:schemeClr val="tx1"/>
                </a:solidFill>
                <a:latin typeface="Segoe UI Semilight" panose="020B0402040204020203" pitchFamily="34" charset="0"/>
                <a:cs typeface="Segoe UI Semilight" panose="020B0402040204020203" pitchFamily="34" charset="0"/>
              </a:rPr>
              <a:t>…is committed to evidence-based decision-making</a:t>
            </a:r>
          </a:p>
          <a:p>
            <a:r>
              <a:rPr lang="en-CA" sz="2400" dirty="0">
                <a:solidFill>
                  <a:schemeClr val="tx1"/>
                </a:solidFill>
                <a:latin typeface="Segoe UI Semilight" panose="020B0402040204020203" pitchFamily="34" charset="0"/>
                <a:cs typeface="Segoe UI Semilight" panose="020B0402040204020203" pitchFamily="34" charset="0"/>
              </a:rPr>
              <a:t>We invite you to join one of 31 existing Community Data Consortia or contact us about launching a new one</a:t>
            </a:r>
          </a:p>
        </p:txBody>
      </p:sp>
      <p:sp>
        <p:nvSpPr>
          <p:cNvPr id="4" name="Slide Number Placeholder 3"/>
          <p:cNvSpPr>
            <a:spLocks noGrp="1"/>
          </p:cNvSpPr>
          <p:nvPr>
            <p:ph type="sldNum" sz="quarter" idx="12"/>
          </p:nvPr>
        </p:nvSpPr>
        <p:spPr/>
        <p:txBody>
          <a:bodyPr/>
          <a:lstStyle/>
          <a:p>
            <a:fld id="{E49C0391-0DC6-2641-8B67-3DECDE053145}" type="slidenum">
              <a:rPr lang="en-US" smtClean="0"/>
              <a:t>42</a:t>
            </a:fld>
            <a:endParaRPr lang="en-US" dirty="0"/>
          </a:p>
        </p:txBody>
      </p:sp>
      <p:sp>
        <p:nvSpPr>
          <p:cNvPr id="5" name="Title 4"/>
          <p:cNvSpPr>
            <a:spLocks noGrp="1"/>
          </p:cNvSpPr>
          <p:nvPr>
            <p:ph type="title"/>
          </p:nvPr>
        </p:nvSpPr>
        <p:spPr/>
        <p:txBody>
          <a:bodyPr/>
          <a:lstStyle/>
          <a:p>
            <a:r>
              <a:rPr lang="en-CA" dirty="0"/>
              <a:t>Powering community development</a:t>
            </a:r>
            <a:endParaRPr lang="en-US" dirty="0"/>
          </a:p>
        </p:txBody>
      </p:sp>
      <p:sp>
        <p:nvSpPr>
          <p:cNvPr id="6" name="Footer Placeholder 3"/>
          <p:cNvSpPr>
            <a:spLocks noGrp="1"/>
          </p:cNvSpPr>
          <p:nvPr>
            <p:ph type="ftr" sz="quarter" idx="11"/>
          </p:nvPr>
        </p:nvSpPr>
        <p:spPr>
          <a:xfrm>
            <a:off x="2676017" y="6276561"/>
            <a:ext cx="3817856" cy="431358"/>
          </a:xfrm>
        </p:spPr>
        <p:txBody>
          <a:bodyPr/>
          <a:lstStyle/>
          <a:p>
            <a:r>
              <a:rPr lang="en-US" sz="1400" dirty="0"/>
              <a:t>Canadian Council on Social Development</a:t>
            </a:r>
          </a:p>
        </p:txBody>
      </p:sp>
    </p:spTree>
    <p:extLst>
      <p:ext uri="{BB962C8B-B14F-4D97-AF65-F5344CB8AC3E}">
        <p14:creationId xmlns:p14="http://schemas.microsoft.com/office/powerpoint/2010/main" val="3956971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5720" indent="0">
              <a:buNone/>
            </a:pPr>
            <a:endParaRPr lang="en-CA" sz="4000" dirty="0">
              <a:latin typeface="Corbel" panose="020B0503020204020204" pitchFamily="34" charset="0"/>
            </a:endParaRPr>
          </a:p>
          <a:p>
            <a:pPr marL="45720" indent="0">
              <a:buNone/>
            </a:pPr>
            <a:endParaRPr lang="en-CA" sz="4000" dirty="0">
              <a:latin typeface="Corbel" panose="020B0503020204020204" pitchFamily="34" charset="0"/>
            </a:endParaRPr>
          </a:p>
          <a:p>
            <a:pPr marL="45720" indent="0" algn="ctr">
              <a:buNone/>
            </a:pPr>
            <a:r>
              <a:rPr lang="en-CA" sz="4000" dirty="0">
                <a:latin typeface="Corbel" panose="020B0503020204020204" pitchFamily="34" charset="0"/>
              </a:rPr>
              <a:t>Discussion</a:t>
            </a:r>
          </a:p>
          <a:p>
            <a:pPr marL="45720" indent="0" algn="ctr">
              <a:buNone/>
            </a:pPr>
            <a:r>
              <a:rPr lang="en-CA" sz="4000" dirty="0">
                <a:latin typeface="Corbel" panose="020B0503020204020204" pitchFamily="34" charset="0"/>
              </a:rPr>
              <a:t>Questions &amp; Answers</a:t>
            </a:r>
          </a:p>
        </p:txBody>
      </p:sp>
      <p:pic>
        <p:nvPicPr>
          <p:cNvPr id="6" name="Picture 5"/>
          <p:cNvPicPr>
            <a:picLocks noChangeAspect="1"/>
          </p:cNvPicPr>
          <p:nvPr/>
        </p:nvPicPr>
        <p:blipFill>
          <a:blip r:embed="rId2"/>
          <a:stretch>
            <a:fillRect/>
          </a:stretch>
        </p:blipFill>
        <p:spPr>
          <a:xfrm>
            <a:off x="7112801" y="5994400"/>
            <a:ext cx="1874979" cy="635000"/>
          </a:xfrm>
          <a:prstGeom prst="rect">
            <a:avLst/>
          </a:prstGeom>
        </p:spPr>
      </p:pic>
    </p:spTree>
    <p:extLst>
      <p:ext uri="{BB962C8B-B14F-4D97-AF65-F5344CB8AC3E}">
        <p14:creationId xmlns:p14="http://schemas.microsoft.com/office/powerpoint/2010/main" val="2557540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112801" y="5994400"/>
            <a:ext cx="1874979" cy="635000"/>
          </a:xfrm>
          <a:prstGeom prst="rect">
            <a:avLst/>
          </a:prstGeom>
        </p:spPr>
      </p:pic>
      <p:sp>
        <p:nvSpPr>
          <p:cNvPr id="5" name="Content Placeholder 2"/>
          <p:cNvSpPr>
            <a:spLocks noGrp="1"/>
          </p:cNvSpPr>
          <p:nvPr>
            <p:ph idx="1"/>
          </p:nvPr>
        </p:nvSpPr>
        <p:spPr>
          <a:xfrm>
            <a:off x="380999" y="1719071"/>
            <a:ext cx="6237515" cy="4407408"/>
          </a:xfrm>
        </p:spPr>
        <p:txBody>
          <a:bodyPr>
            <a:noAutofit/>
          </a:bodyPr>
          <a:lstStyle/>
          <a:p>
            <a:pPr>
              <a:buNone/>
            </a:pPr>
            <a:r>
              <a:rPr lang="en-CA" sz="2400" b="1" dirty="0">
                <a:solidFill>
                  <a:schemeClr val="tx1"/>
                </a:solidFill>
                <a:latin typeface="Segoe UI Semilight" panose="020B0402040204020203" pitchFamily="34" charset="0"/>
                <a:cs typeface="Segoe UI Semilight" panose="020B0402040204020203" pitchFamily="34" charset="0"/>
              </a:rPr>
              <a:t>For more information, contact…</a:t>
            </a:r>
            <a:endParaRPr lang="en-CA" sz="2400" dirty="0">
              <a:solidFill>
                <a:schemeClr val="tx1"/>
              </a:solidFill>
              <a:latin typeface="Segoe UI Semilight" panose="020B0402040204020203" pitchFamily="34" charset="0"/>
              <a:cs typeface="Segoe UI Semilight" panose="020B0402040204020203" pitchFamily="34" charset="0"/>
            </a:endParaRPr>
          </a:p>
          <a:p>
            <a:pPr>
              <a:buNone/>
            </a:pPr>
            <a:endParaRPr lang="en-CA" sz="2400" dirty="0">
              <a:solidFill>
                <a:schemeClr val="tx1"/>
              </a:solidFill>
              <a:latin typeface="Segoe UI Semilight" panose="020B0402040204020203" pitchFamily="34" charset="0"/>
              <a:cs typeface="Segoe UI Semilight" panose="020B0402040204020203" pitchFamily="34" charset="0"/>
            </a:endParaRPr>
          </a:p>
          <a:p>
            <a:pPr lvl="1">
              <a:buNone/>
            </a:pPr>
            <a:r>
              <a:rPr lang="en-CA" sz="2400" dirty="0">
                <a:solidFill>
                  <a:schemeClr val="tx1"/>
                </a:solidFill>
                <a:latin typeface="Segoe UI Semilight" panose="020B0402040204020203" pitchFamily="34" charset="0"/>
                <a:cs typeface="Segoe UI Semilight" panose="020B0402040204020203" pitchFamily="34" charset="0"/>
              </a:rPr>
              <a:t>Michel Frojmovic, MCIP, RPP, PMP</a:t>
            </a:r>
          </a:p>
          <a:p>
            <a:pPr lvl="1">
              <a:buNone/>
            </a:pPr>
            <a:r>
              <a:rPr lang="en-CA" sz="2400" dirty="0">
                <a:solidFill>
                  <a:schemeClr val="tx1"/>
                </a:solidFill>
                <a:latin typeface="Segoe UI Semilight" panose="020B0402040204020203" pitchFamily="34" charset="0"/>
                <a:cs typeface="Segoe UI Semilight" panose="020B0402040204020203" pitchFamily="34" charset="0"/>
              </a:rPr>
              <a:t>Lead, Community Data Program</a:t>
            </a:r>
          </a:p>
          <a:p>
            <a:pPr lvl="1">
              <a:buNone/>
            </a:pPr>
            <a:r>
              <a:rPr lang="en-CA" sz="2400" u="sng" dirty="0">
                <a:latin typeface="Segoe UI Semilight" panose="020B0402040204020203" pitchFamily="34" charset="0"/>
                <a:cs typeface="Segoe UI Semilight" panose="020B0402040204020203" pitchFamily="34" charset="0"/>
                <a:hlinkClick r:id="rId3"/>
              </a:rPr>
              <a:t>michel@ccsd.ca</a:t>
            </a:r>
            <a:r>
              <a:rPr lang="en-CA" sz="2400" dirty="0">
                <a:latin typeface="Segoe UI Semilight" panose="020B0402040204020203" pitchFamily="34" charset="0"/>
                <a:cs typeface="Segoe UI Semilight" panose="020B0402040204020203" pitchFamily="34" charset="0"/>
              </a:rPr>
              <a:t>  </a:t>
            </a:r>
          </a:p>
          <a:p>
            <a:pPr lvl="1">
              <a:buNone/>
            </a:pPr>
            <a:endParaRPr lang="en-CA" sz="2000" u="sng" dirty="0">
              <a:latin typeface="Segoe UI Semilight" panose="020B0402040204020203" pitchFamily="34" charset="0"/>
              <a:cs typeface="Segoe UI Semilight" panose="020B0402040204020203" pitchFamily="34" charset="0"/>
              <a:hlinkClick r:id=""/>
            </a:endParaRPr>
          </a:p>
          <a:p>
            <a:pPr>
              <a:buNone/>
            </a:pPr>
            <a:endParaRPr lang="en-CA" sz="2400" u="sng" dirty="0">
              <a:latin typeface="Segoe UI Semilight" panose="020B0402040204020203" pitchFamily="34" charset="0"/>
              <a:cs typeface="Segoe UI Semilight" panose="020B0402040204020203" pitchFamily="34" charset="0"/>
              <a:hlinkClick r:id=""/>
            </a:endParaRPr>
          </a:p>
          <a:p>
            <a:pPr>
              <a:buNone/>
            </a:pPr>
            <a:endParaRPr lang="en-CA" sz="2400" u="sng" dirty="0">
              <a:latin typeface="Segoe UI Semilight" panose="020B0402040204020203" pitchFamily="34" charset="0"/>
              <a:cs typeface="Segoe UI Semilight" panose="020B0402040204020203" pitchFamily="34" charset="0"/>
              <a:hlinkClick r:id=""/>
            </a:endParaRPr>
          </a:p>
          <a:p>
            <a:pPr lvl="1">
              <a:buNone/>
            </a:pPr>
            <a:r>
              <a:rPr lang="en-CA" sz="2400" u="sng" dirty="0">
                <a:latin typeface="Segoe UI Semilight" panose="020B0402040204020203" pitchFamily="34" charset="0"/>
                <a:cs typeface="Segoe UI Semilight" panose="020B0402040204020203" pitchFamily="34" charset="0"/>
                <a:hlinkClick r:id=""/>
              </a:rPr>
              <a:t>www.ccsd.ca</a:t>
            </a:r>
            <a:endParaRPr lang="en-CA" sz="2400" u="sng" dirty="0">
              <a:latin typeface="Segoe UI Semilight" panose="020B0402040204020203" pitchFamily="34" charset="0"/>
              <a:cs typeface="Segoe UI Semilight" panose="020B0402040204020203" pitchFamily="34" charset="0"/>
            </a:endParaRPr>
          </a:p>
          <a:p>
            <a:pPr lvl="1">
              <a:buNone/>
            </a:pPr>
            <a:r>
              <a:rPr lang="en-CA" sz="2400" u="sng" dirty="0">
                <a:latin typeface="Segoe UI Semilight" panose="020B0402040204020203" pitchFamily="34" charset="0"/>
                <a:cs typeface="Segoe UI Semilight" panose="020B0402040204020203" pitchFamily="34" charset="0"/>
                <a:hlinkClick r:id="rId4"/>
              </a:rPr>
              <a:t>www.communitydata.ca</a:t>
            </a:r>
            <a:endParaRPr lang="en-CA" sz="24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602618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CA" dirty="0"/>
              <a:t>Community Data Program Today</a:t>
            </a:r>
            <a:endParaRPr lang="en-US" dirty="0"/>
          </a:p>
        </p:txBody>
      </p:sp>
      <p:sp>
        <p:nvSpPr>
          <p:cNvPr id="2" name="Content Placeholder 1"/>
          <p:cNvSpPr>
            <a:spLocks noGrp="1"/>
          </p:cNvSpPr>
          <p:nvPr>
            <p:ph idx="1"/>
          </p:nvPr>
        </p:nvSpPr>
        <p:spPr/>
        <p:txBody>
          <a:bodyPr>
            <a:noAutofit/>
          </a:bodyPr>
          <a:lstStyle/>
          <a:p>
            <a:endParaRPr lang="en-CA" sz="2400" dirty="0">
              <a:solidFill>
                <a:schemeClr val="tx1"/>
              </a:solidFill>
              <a:latin typeface="Segoe UI Semilight" panose="020B0402040204020203" pitchFamily="34" charset="0"/>
              <a:ea typeface="Segoe UI Emoji" panose="020B0502040204020203" pitchFamily="34" charset="0"/>
              <a:cs typeface="Segoe UI Semilight" panose="020B0402040204020203" pitchFamily="34" charset="0"/>
            </a:endParaRPr>
          </a:p>
          <a:p>
            <a:r>
              <a:rPr lang="en-CA" sz="2400" dirty="0">
                <a:solidFill>
                  <a:schemeClr val="tx1"/>
                </a:solidFill>
                <a:latin typeface="Segoe UI Semilight" panose="020B0402040204020203" pitchFamily="34" charset="0"/>
                <a:ea typeface="Segoe UI Emoji" panose="020B0502040204020203" pitchFamily="34" charset="0"/>
                <a:cs typeface="Segoe UI Semilight" panose="020B0402040204020203" pitchFamily="34" charset="0"/>
              </a:rPr>
              <a:t>Organizations across Canada came together originally to purchase urban poverty data </a:t>
            </a:r>
          </a:p>
          <a:p>
            <a:r>
              <a:rPr lang="en-CA" sz="2400" dirty="0">
                <a:solidFill>
                  <a:schemeClr val="tx1"/>
                </a:solidFill>
                <a:latin typeface="Segoe UI Semilight" panose="020B0402040204020203" pitchFamily="34" charset="0"/>
                <a:ea typeface="Segoe UI Emoji" panose="020B0502040204020203" pitchFamily="34" charset="0"/>
                <a:cs typeface="Segoe UI Semilight" panose="020B0402040204020203" pitchFamily="34" charset="0"/>
              </a:rPr>
              <a:t>Today, CDP provides access to a wealth of unique data products and serves the needs of hundreds of organizations</a:t>
            </a:r>
          </a:p>
          <a:p>
            <a:r>
              <a:rPr lang="en-CA" sz="2400" dirty="0">
                <a:solidFill>
                  <a:schemeClr val="tx1"/>
                </a:solidFill>
                <a:latin typeface="Segoe UI Semilight" panose="020B0402040204020203" pitchFamily="34" charset="0"/>
                <a:ea typeface="Segoe UI Emoji" panose="020B0502040204020203" pitchFamily="34" charset="0"/>
                <a:cs typeface="Segoe UI Semilight" panose="020B0402040204020203" pitchFamily="34" charset="0"/>
              </a:rPr>
              <a:t>Local community data consortia participate in the national network, providing leadership and oversight</a:t>
            </a:r>
          </a:p>
          <a:p>
            <a:r>
              <a:rPr lang="en-CA" sz="2400" dirty="0">
                <a:solidFill>
                  <a:schemeClr val="tx1"/>
                </a:solidFill>
                <a:latin typeface="Segoe UI Semilight" panose="020B0402040204020203" pitchFamily="34" charset="0"/>
                <a:ea typeface="Segoe UI Emoji" panose="020B0502040204020203" pitchFamily="34" charset="0"/>
                <a:cs typeface="Segoe UI Semilight" panose="020B0402040204020203" pitchFamily="34" charset="0"/>
              </a:rPr>
              <a:t>The consortium model has evolved into a tool for community development</a:t>
            </a:r>
          </a:p>
        </p:txBody>
      </p:sp>
      <p:sp>
        <p:nvSpPr>
          <p:cNvPr id="11" name="Slide Number Placeholder 10"/>
          <p:cNvSpPr>
            <a:spLocks noGrp="1"/>
          </p:cNvSpPr>
          <p:nvPr>
            <p:ph type="sldNum" sz="quarter" idx="12"/>
          </p:nvPr>
        </p:nvSpPr>
        <p:spPr/>
        <p:txBody>
          <a:bodyPr/>
          <a:lstStyle/>
          <a:p>
            <a:fld id="{E49C0391-0DC6-2641-8B67-3DECDE053145}" type="slidenum">
              <a:rPr lang="en-US" smtClean="0"/>
              <a:pPr/>
              <a:t>5</a:t>
            </a:fld>
            <a:endParaRPr lang="en-US" dirty="0"/>
          </a:p>
        </p:txBody>
      </p:sp>
      <p:pic>
        <p:nvPicPr>
          <p:cNvPr id="5" name="Picture 4" descr="CCSD-LogoOnly-Color_White_Impa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418" y="201978"/>
            <a:ext cx="636577" cy="585424"/>
          </a:xfrm>
          <a:prstGeom prst="rect">
            <a:avLst/>
          </a:prstGeom>
        </p:spPr>
      </p:pic>
      <p:sp>
        <p:nvSpPr>
          <p:cNvPr id="9" name="Footer Placeholder 2"/>
          <p:cNvSpPr txBox="1">
            <a:spLocks/>
          </p:cNvSpPr>
          <p:nvPr/>
        </p:nvSpPr>
        <p:spPr>
          <a:xfrm>
            <a:off x="2895230" y="6355080"/>
            <a:ext cx="3352800" cy="274320"/>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dirty="0"/>
              <a:t>Community Data Program</a:t>
            </a:r>
          </a:p>
          <a:p>
            <a:r>
              <a:rPr lang="en-CA" dirty="0"/>
              <a:t>Enabling Evidence-Based Community Development</a:t>
            </a:r>
          </a:p>
        </p:txBody>
      </p:sp>
    </p:spTree>
    <p:extLst>
      <p:ext uri="{BB962C8B-B14F-4D97-AF65-F5344CB8AC3E}">
        <p14:creationId xmlns:p14="http://schemas.microsoft.com/office/powerpoint/2010/main" val="961883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Definition of terms</a:t>
            </a:r>
          </a:p>
        </p:txBody>
      </p:sp>
      <p:sp>
        <p:nvSpPr>
          <p:cNvPr id="3" name="Content Placeholder 2"/>
          <p:cNvSpPr>
            <a:spLocks noGrp="1"/>
          </p:cNvSpPr>
          <p:nvPr>
            <p:ph idx="1"/>
          </p:nvPr>
        </p:nvSpPr>
        <p:spPr/>
        <p:txBody>
          <a:bodyPr>
            <a:normAutofit/>
          </a:bodyPr>
          <a:lstStyle/>
          <a:p>
            <a:pPr marL="45720" indent="0">
              <a:buNone/>
            </a:pPr>
            <a:endParaRPr lang="en-CA" sz="2800" spc="0" dirty="0">
              <a:cs typeface="Segoe UI Semilight" panose="020B0402040204020203" pitchFamily="34" charset="0"/>
            </a:endParaRPr>
          </a:p>
          <a:p>
            <a:r>
              <a:rPr lang="en-CA" sz="3200" dirty="0">
                <a:latin typeface="Segoe UI Semilight" panose="020B0402040204020203" pitchFamily="34" charset="0"/>
                <a:cs typeface="Segoe UI Semilight" panose="020B0402040204020203" pitchFamily="34" charset="0"/>
              </a:rPr>
              <a:t>Community data</a:t>
            </a:r>
          </a:p>
          <a:p>
            <a:r>
              <a:rPr lang="en-CA" sz="3200" dirty="0">
                <a:latin typeface="Segoe UI Semilight" panose="020B0402040204020203" pitchFamily="34" charset="0"/>
                <a:cs typeface="Segoe UI Semilight" panose="020B0402040204020203" pitchFamily="34" charset="0"/>
              </a:rPr>
              <a:t>Small area data</a:t>
            </a:r>
          </a:p>
          <a:p>
            <a:r>
              <a:rPr lang="en-CA" sz="3200" dirty="0">
                <a:latin typeface="Segoe UI Semilight" panose="020B0402040204020203" pitchFamily="34" charset="0"/>
                <a:cs typeface="Segoe UI Semilight" panose="020B0402040204020203" pitchFamily="34" charset="0"/>
              </a:rPr>
              <a:t>Customized data</a:t>
            </a:r>
          </a:p>
          <a:p>
            <a:r>
              <a:rPr lang="en-CA" sz="3200" dirty="0">
                <a:latin typeface="Segoe UI Semilight" panose="020B0402040204020203" pitchFamily="34" charset="0"/>
                <a:cs typeface="Segoe UI Semilight" panose="020B0402040204020203" pitchFamily="34" charset="0"/>
              </a:rPr>
              <a:t>Custom geography</a:t>
            </a:r>
          </a:p>
          <a:p>
            <a:r>
              <a:rPr lang="en-CA" sz="3200" dirty="0">
                <a:latin typeface="Segoe UI Semilight" panose="020B0402040204020203" pitchFamily="34" charset="0"/>
                <a:cs typeface="Segoe UI Semilight" panose="020B0402040204020203" pitchFamily="34" charset="0"/>
              </a:rPr>
              <a:t>Community data consortium</a:t>
            </a:r>
          </a:p>
          <a:p>
            <a:pPr marL="45720" indent="0">
              <a:buNone/>
            </a:pPr>
            <a:endParaRPr lang="en-CA" sz="2800" dirty="0">
              <a:latin typeface="Segoe UI Semilight" panose="020B0402040204020203" pitchFamily="34" charset="0"/>
              <a:cs typeface="Segoe UI Semilight" panose="020B0402040204020203" pitchFamily="34" charset="0"/>
            </a:endParaRPr>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E49C0391-0DC6-2641-8B67-3DECDE053145}" type="slidenum">
              <a:rPr lang="en-US" smtClean="0"/>
              <a:pPr/>
              <a:t>6</a:t>
            </a:fld>
            <a:endParaRPr lang="en-US" dirty="0"/>
          </a:p>
        </p:txBody>
      </p:sp>
      <p:pic>
        <p:nvPicPr>
          <p:cNvPr id="7" name="Picture 6" descr="CCSD-LogoOnly-Color_White_Impa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418" y="201978"/>
            <a:ext cx="636577" cy="585424"/>
          </a:xfrm>
          <a:prstGeom prst="rect">
            <a:avLst/>
          </a:prstGeom>
        </p:spPr>
      </p:pic>
      <p:sp>
        <p:nvSpPr>
          <p:cNvPr id="11" name="Footer Placeholder 3"/>
          <p:cNvSpPr txBox="1">
            <a:spLocks/>
          </p:cNvSpPr>
          <p:nvPr/>
        </p:nvSpPr>
        <p:spPr>
          <a:xfrm>
            <a:off x="2676017" y="6276561"/>
            <a:ext cx="3817856" cy="431358"/>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a:t>Canadian Council on Social Development</a:t>
            </a:r>
            <a:endParaRPr lang="en-US" sz="1400" dirty="0"/>
          </a:p>
        </p:txBody>
      </p:sp>
    </p:spTree>
    <p:extLst>
      <p:ext uri="{BB962C8B-B14F-4D97-AF65-F5344CB8AC3E}">
        <p14:creationId xmlns:p14="http://schemas.microsoft.com/office/powerpoint/2010/main" val="312027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The Community Data Network</a:t>
            </a:r>
          </a:p>
        </p:txBody>
      </p:sp>
      <p:sp>
        <p:nvSpPr>
          <p:cNvPr id="3" name="Content Placeholder 2"/>
          <p:cNvSpPr>
            <a:spLocks noGrp="1"/>
          </p:cNvSpPr>
          <p:nvPr>
            <p:ph idx="1"/>
          </p:nvPr>
        </p:nvSpPr>
        <p:spPr/>
        <p:txBody>
          <a:bodyPr>
            <a:normAutofit/>
          </a:bodyPr>
          <a:lstStyle/>
          <a:p>
            <a:pPr lvl="1">
              <a:buNone/>
            </a:pPr>
            <a:endParaRPr lang="en-CA" sz="2800" dirty="0">
              <a:solidFill>
                <a:schemeClr val="tx1"/>
              </a:solidFill>
              <a:latin typeface="Segoe UI Semilight" panose="020B0402040204020203" pitchFamily="34" charset="0"/>
              <a:cs typeface="Segoe UI Semilight" panose="020B0402040204020203" pitchFamily="34" charset="0"/>
            </a:endParaRPr>
          </a:p>
          <a:p>
            <a:pPr lvl="1">
              <a:buNone/>
            </a:pPr>
            <a:r>
              <a:rPr lang="en-CA" sz="2800" dirty="0">
                <a:solidFill>
                  <a:schemeClr val="tx1"/>
                </a:solidFill>
                <a:latin typeface="Segoe UI Semilight" panose="020B0402040204020203" pitchFamily="34" charset="0"/>
                <a:cs typeface="Segoe UI Semilight" panose="020B0402040204020203" pitchFamily="34" charset="0"/>
              </a:rPr>
              <a:t>Community Data Consortia: </a:t>
            </a:r>
            <a:r>
              <a:rPr lang="en-CA" sz="2800" b="1" spc="150" dirty="0">
                <a:solidFill>
                  <a:srgbClr val="C66951"/>
                </a:solidFill>
                <a:latin typeface="Segoe UI Semilight" panose="020B0402040204020203" pitchFamily="34" charset="0"/>
                <a:cs typeface="Segoe UI Semilight" panose="020B0402040204020203" pitchFamily="34" charset="0"/>
              </a:rPr>
              <a:t>31</a:t>
            </a:r>
          </a:p>
          <a:p>
            <a:pPr lvl="1">
              <a:buNone/>
            </a:pPr>
            <a:endParaRPr lang="en-CA" sz="2800" b="1" dirty="0">
              <a:solidFill>
                <a:schemeClr val="tx1"/>
              </a:solidFill>
              <a:latin typeface="Segoe UI Semilight" panose="020B0402040204020203" pitchFamily="34" charset="0"/>
              <a:cs typeface="Segoe UI Semilight" panose="020B0402040204020203" pitchFamily="34" charset="0"/>
            </a:endParaRPr>
          </a:p>
          <a:p>
            <a:pPr lvl="1">
              <a:buNone/>
            </a:pPr>
            <a:r>
              <a:rPr lang="en-CA" sz="2800" dirty="0">
                <a:solidFill>
                  <a:schemeClr val="tx1"/>
                </a:solidFill>
                <a:latin typeface="Segoe UI Semilight" panose="020B0402040204020203" pitchFamily="34" charset="0"/>
                <a:cs typeface="Segoe UI Semilight" panose="020B0402040204020203" pitchFamily="34" charset="0"/>
              </a:rPr>
              <a:t>Consortium Member Organisations: </a:t>
            </a:r>
            <a:r>
              <a:rPr lang="en-CA" sz="2800" b="1" spc="150" dirty="0">
                <a:solidFill>
                  <a:srgbClr val="C66951"/>
                </a:solidFill>
                <a:latin typeface="Segoe UI Semilight" panose="020B0402040204020203" pitchFamily="34" charset="0"/>
                <a:cs typeface="Segoe UI Semilight" panose="020B0402040204020203" pitchFamily="34" charset="0"/>
              </a:rPr>
              <a:t>300+</a:t>
            </a:r>
            <a:endParaRPr lang="en-CA" sz="2400" b="1" spc="150" dirty="0">
              <a:solidFill>
                <a:srgbClr val="C66951"/>
              </a:solidFill>
              <a:latin typeface="Segoe UI Semilight" panose="020B0402040204020203" pitchFamily="34" charset="0"/>
              <a:cs typeface="Segoe UI Semilight" panose="020B0402040204020203" pitchFamily="34" charset="0"/>
            </a:endParaRPr>
          </a:p>
          <a:p>
            <a:pPr lvl="1">
              <a:buNone/>
            </a:pPr>
            <a:endParaRPr lang="en-CA" sz="2800" b="1" dirty="0">
              <a:solidFill>
                <a:schemeClr val="tx1"/>
              </a:solidFill>
              <a:latin typeface="Segoe UI Semilight" panose="020B0402040204020203" pitchFamily="34" charset="0"/>
              <a:cs typeface="Segoe UI Semilight" panose="020B0402040204020203" pitchFamily="34" charset="0"/>
            </a:endParaRPr>
          </a:p>
          <a:p>
            <a:pPr lvl="1">
              <a:buNone/>
            </a:pPr>
            <a:r>
              <a:rPr lang="en-CA" sz="2800" dirty="0">
                <a:solidFill>
                  <a:schemeClr val="tx1"/>
                </a:solidFill>
                <a:latin typeface="Segoe UI Semilight" panose="020B0402040204020203" pitchFamily="34" charset="0"/>
                <a:cs typeface="Segoe UI Semilight" panose="020B0402040204020203" pitchFamily="34" charset="0"/>
              </a:rPr>
              <a:t>Registered Individuals: </a:t>
            </a:r>
            <a:r>
              <a:rPr lang="en-CA" sz="2800" b="1" spc="150" dirty="0">
                <a:solidFill>
                  <a:srgbClr val="C66951"/>
                </a:solidFill>
                <a:latin typeface="Segoe UI Semilight" panose="020B0402040204020203" pitchFamily="34" charset="0"/>
                <a:cs typeface="Segoe UI Semilight" panose="020B0402040204020203" pitchFamily="34" charset="0"/>
              </a:rPr>
              <a:t>2,500+</a:t>
            </a:r>
          </a:p>
        </p:txBody>
      </p:sp>
      <p:sp>
        <p:nvSpPr>
          <p:cNvPr id="6" name="Slide Number Placeholder 5"/>
          <p:cNvSpPr>
            <a:spLocks noGrp="1"/>
          </p:cNvSpPr>
          <p:nvPr>
            <p:ph type="sldNum" sz="quarter" idx="12"/>
          </p:nvPr>
        </p:nvSpPr>
        <p:spPr/>
        <p:txBody>
          <a:bodyPr/>
          <a:lstStyle/>
          <a:p>
            <a:fld id="{E49C0391-0DC6-2641-8B67-3DECDE053145}" type="slidenum">
              <a:rPr lang="en-US" smtClean="0"/>
              <a:pPr/>
              <a:t>7</a:t>
            </a:fld>
            <a:endParaRPr lang="en-US" dirty="0"/>
          </a:p>
        </p:txBody>
      </p:sp>
      <p:pic>
        <p:nvPicPr>
          <p:cNvPr id="7" name="Picture 6" descr="CCSD-LogoOnly-Color_White_Impa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418" y="201978"/>
            <a:ext cx="636577" cy="585424"/>
          </a:xfrm>
          <a:prstGeom prst="rect">
            <a:avLst/>
          </a:prstGeom>
        </p:spPr>
      </p:pic>
      <p:sp>
        <p:nvSpPr>
          <p:cNvPr id="11" name="Footer Placeholder 2"/>
          <p:cNvSpPr txBox="1">
            <a:spLocks/>
          </p:cNvSpPr>
          <p:nvPr/>
        </p:nvSpPr>
        <p:spPr>
          <a:xfrm>
            <a:off x="2895230" y="6355080"/>
            <a:ext cx="3352800" cy="274320"/>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dirty="0"/>
              <a:t>Community Data Program</a:t>
            </a:r>
          </a:p>
          <a:p>
            <a:r>
              <a:rPr lang="en-CA" dirty="0"/>
              <a:t>Enabling Evidence-Based Community Development</a:t>
            </a:r>
          </a:p>
        </p:txBody>
      </p:sp>
    </p:spTree>
    <p:extLst>
      <p:ext uri="{BB962C8B-B14F-4D97-AF65-F5344CB8AC3E}">
        <p14:creationId xmlns:p14="http://schemas.microsoft.com/office/powerpoint/2010/main" val="2833161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109184" y="-1616"/>
            <a:ext cx="9463686" cy="6819900"/>
            <a:chOff x="109184" y="552450"/>
            <a:chExt cx="9463686" cy="6819900"/>
          </a:xfrm>
        </p:grpSpPr>
        <p:pic>
          <p:nvPicPr>
            <p:cNvPr id="3074" name="Picture 2"/>
            <p:cNvPicPr>
              <a:picLocks noChangeAspect="1" noChangeArrowheads="1"/>
            </p:cNvPicPr>
            <p:nvPr/>
          </p:nvPicPr>
          <p:blipFill>
            <a:blip r:embed="rId3" cstate="print"/>
            <a:srcRect t="7336" b="4468"/>
            <a:stretch>
              <a:fillRect/>
            </a:stretch>
          </p:blipFill>
          <p:spPr bwMode="auto">
            <a:xfrm>
              <a:off x="109184" y="552450"/>
              <a:ext cx="9001116" cy="6819900"/>
            </a:xfrm>
            <a:prstGeom prst="rect">
              <a:avLst/>
            </a:prstGeom>
            <a:noFill/>
            <a:ln w="9525">
              <a:noFill/>
              <a:round/>
              <a:headEnd/>
              <a:tailEnd/>
            </a:ln>
            <a:effectLst/>
          </p:spPr>
        </p:pic>
        <p:sp>
          <p:nvSpPr>
            <p:cNvPr id="5" name="Flowchart: Connector 4"/>
            <p:cNvSpPr/>
            <p:nvPr/>
          </p:nvSpPr>
          <p:spPr>
            <a:xfrm>
              <a:off x="8251329" y="6298031"/>
              <a:ext cx="144106" cy="1298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4">
                    <a:lumMod val="65000"/>
                    <a:lumOff val="35000"/>
                  </a:schemeClr>
                </a:solidFill>
              </a:endParaRPr>
            </a:p>
          </p:txBody>
        </p:sp>
        <p:sp>
          <p:nvSpPr>
            <p:cNvPr id="7" name="Flowchart: Connector 6"/>
            <p:cNvSpPr/>
            <p:nvPr/>
          </p:nvSpPr>
          <p:spPr>
            <a:xfrm>
              <a:off x="6697536" y="6781241"/>
              <a:ext cx="144106" cy="1298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4">
                    <a:lumMod val="65000"/>
                    <a:lumOff val="35000"/>
                  </a:schemeClr>
                </a:solidFill>
              </a:endParaRPr>
            </a:p>
          </p:txBody>
        </p:sp>
        <p:sp>
          <p:nvSpPr>
            <p:cNvPr id="8" name="Flowchart: Connector 7"/>
            <p:cNvSpPr/>
            <p:nvPr/>
          </p:nvSpPr>
          <p:spPr>
            <a:xfrm>
              <a:off x="7412441" y="5300412"/>
              <a:ext cx="144106" cy="1298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4">
                    <a:lumMod val="65000"/>
                    <a:lumOff val="35000"/>
                  </a:schemeClr>
                </a:solidFill>
              </a:endParaRPr>
            </a:p>
          </p:txBody>
        </p:sp>
        <p:sp>
          <p:nvSpPr>
            <p:cNvPr id="9" name="Flowchart: Connector 8"/>
            <p:cNvSpPr/>
            <p:nvPr/>
          </p:nvSpPr>
          <p:spPr>
            <a:xfrm>
              <a:off x="2444249" y="4063660"/>
              <a:ext cx="144106" cy="1298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4">
                    <a:lumMod val="65000"/>
                    <a:lumOff val="35000"/>
                  </a:schemeClr>
                </a:solidFill>
              </a:endParaRPr>
            </a:p>
          </p:txBody>
        </p:sp>
        <p:sp>
          <p:nvSpPr>
            <p:cNvPr id="10" name="Flowchart: Connector 9"/>
            <p:cNvSpPr/>
            <p:nvPr/>
          </p:nvSpPr>
          <p:spPr>
            <a:xfrm>
              <a:off x="5542836" y="5568688"/>
              <a:ext cx="144106" cy="1298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4">
                    <a:lumMod val="65000"/>
                    <a:lumOff val="35000"/>
                  </a:schemeClr>
                </a:solidFill>
              </a:endParaRPr>
            </a:p>
          </p:txBody>
        </p:sp>
        <p:sp>
          <p:nvSpPr>
            <p:cNvPr id="18" name="TextBox 17"/>
            <p:cNvSpPr txBox="1"/>
            <p:nvPr/>
          </p:nvSpPr>
          <p:spPr>
            <a:xfrm>
              <a:off x="7323078" y="5086023"/>
              <a:ext cx="1340447" cy="269304"/>
            </a:xfrm>
            <a:prstGeom prst="rect">
              <a:avLst/>
            </a:prstGeom>
            <a:noFill/>
          </p:spPr>
          <p:txBody>
            <a:bodyPr wrap="square" rtlCol="0">
              <a:spAutoFit/>
            </a:bodyPr>
            <a:lstStyle/>
            <a:p>
              <a:r>
                <a:rPr lang="en-CA" sz="1150" b="1" dirty="0">
                  <a:solidFill>
                    <a:schemeClr val="tx1">
                      <a:lumMod val="65000"/>
                      <a:lumOff val="35000"/>
                    </a:schemeClr>
                  </a:solidFill>
                  <a:latin typeface="Franklin Gothic (Body)"/>
                </a:rPr>
                <a:t>Saint John</a:t>
              </a:r>
            </a:p>
          </p:txBody>
        </p:sp>
        <p:sp>
          <p:nvSpPr>
            <p:cNvPr id="20" name="TextBox 19"/>
            <p:cNvSpPr txBox="1"/>
            <p:nvPr/>
          </p:nvSpPr>
          <p:spPr>
            <a:xfrm>
              <a:off x="4979494" y="5355078"/>
              <a:ext cx="982994" cy="276999"/>
            </a:xfrm>
            <a:prstGeom prst="rect">
              <a:avLst/>
            </a:prstGeom>
            <a:noFill/>
          </p:spPr>
          <p:txBody>
            <a:bodyPr wrap="square" rtlCol="0">
              <a:spAutoFit/>
            </a:bodyPr>
            <a:lstStyle/>
            <a:p>
              <a:r>
                <a:rPr lang="en-CA" sz="1200" b="1" dirty="0">
                  <a:solidFill>
                    <a:schemeClr val="tx1">
                      <a:lumMod val="65000"/>
                      <a:lumOff val="35000"/>
                    </a:schemeClr>
                  </a:solidFill>
                  <a:latin typeface="Franklin Gothic (Body)"/>
                </a:rPr>
                <a:t>Sudbury</a:t>
              </a:r>
            </a:p>
          </p:txBody>
        </p:sp>
        <p:sp>
          <p:nvSpPr>
            <p:cNvPr id="21" name="TextBox 20"/>
            <p:cNvSpPr txBox="1"/>
            <p:nvPr/>
          </p:nvSpPr>
          <p:spPr>
            <a:xfrm>
              <a:off x="8117417" y="6083443"/>
              <a:ext cx="1303025" cy="261610"/>
            </a:xfrm>
            <a:prstGeom prst="rect">
              <a:avLst/>
            </a:prstGeom>
            <a:noFill/>
          </p:spPr>
          <p:txBody>
            <a:bodyPr wrap="square" rtlCol="0">
              <a:spAutoFit/>
            </a:bodyPr>
            <a:lstStyle/>
            <a:p>
              <a:r>
                <a:rPr lang="en-CA" sz="1100" b="1" dirty="0">
                  <a:solidFill>
                    <a:schemeClr val="tx1">
                      <a:lumMod val="65000"/>
                      <a:lumOff val="35000"/>
                    </a:schemeClr>
                  </a:solidFill>
                  <a:latin typeface="Franklin Gothic (Body)"/>
                </a:rPr>
                <a:t>Kingston-FLA</a:t>
              </a:r>
            </a:p>
          </p:txBody>
        </p:sp>
        <p:sp>
          <p:nvSpPr>
            <p:cNvPr id="22" name="TextBox 21"/>
            <p:cNvSpPr txBox="1"/>
            <p:nvPr/>
          </p:nvSpPr>
          <p:spPr>
            <a:xfrm>
              <a:off x="5960248" y="6696382"/>
              <a:ext cx="982994" cy="284693"/>
            </a:xfrm>
            <a:prstGeom prst="rect">
              <a:avLst/>
            </a:prstGeom>
            <a:noFill/>
          </p:spPr>
          <p:txBody>
            <a:bodyPr wrap="square" rtlCol="0">
              <a:spAutoFit/>
            </a:bodyPr>
            <a:lstStyle/>
            <a:p>
              <a:r>
                <a:rPr lang="en-CA" sz="1250" b="1" dirty="0">
                  <a:solidFill>
                    <a:schemeClr val="tx1">
                      <a:lumMod val="65000"/>
                      <a:lumOff val="35000"/>
                    </a:schemeClr>
                  </a:solidFill>
                  <a:latin typeface="Franklin Gothic (Body)"/>
                </a:rPr>
                <a:t>London</a:t>
              </a:r>
            </a:p>
          </p:txBody>
        </p:sp>
        <p:sp>
          <p:nvSpPr>
            <p:cNvPr id="25" name="Rectangle 24"/>
            <p:cNvSpPr/>
            <p:nvPr/>
          </p:nvSpPr>
          <p:spPr>
            <a:xfrm>
              <a:off x="1846907" y="4258114"/>
              <a:ext cx="750627" cy="327546"/>
            </a:xfrm>
            <a:prstGeom prst="rect">
              <a:avLst/>
            </a:prstGeom>
            <a:solidFill>
              <a:srgbClr val="F4E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4">
                    <a:lumMod val="65000"/>
                    <a:lumOff val="35000"/>
                  </a:schemeClr>
                </a:solidFill>
              </a:endParaRPr>
            </a:p>
          </p:txBody>
        </p:sp>
        <p:sp>
          <p:nvSpPr>
            <p:cNvPr id="27" name="Rectangle 26"/>
            <p:cNvSpPr/>
            <p:nvPr/>
          </p:nvSpPr>
          <p:spPr>
            <a:xfrm>
              <a:off x="4480926" y="5876214"/>
              <a:ext cx="941696" cy="326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4">
                    <a:lumMod val="65000"/>
                    <a:lumOff val="35000"/>
                  </a:schemeClr>
                </a:solidFill>
              </a:endParaRPr>
            </a:p>
          </p:txBody>
        </p:sp>
        <p:sp>
          <p:nvSpPr>
            <p:cNvPr id="28" name="Rectangle 27"/>
            <p:cNvSpPr/>
            <p:nvPr/>
          </p:nvSpPr>
          <p:spPr>
            <a:xfrm>
              <a:off x="4742510" y="5656730"/>
              <a:ext cx="455674" cy="329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4">
                    <a:lumMod val="65000"/>
                    <a:lumOff val="35000"/>
                  </a:schemeClr>
                </a:solidFill>
              </a:endParaRPr>
            </a:p>
          </p:txBody>
        </p:sp>
        <p:sp>
          <p:nvSpPr>
            <p:cNvPr id="29" name="TextBox 28"/>
            <p:cNvSpPr txBox="1"/>
            <p:nvPr/>
          </p:nvSpPr>
          <p:spPr>
            <a:xfrm>
              <a:off x="1686315" y="4316356"/>
              <a:ext cx="911220" cy="284693"/>
            </a:xfrm>
            <a:prstGeom prst="rect">
              <a:avLst/>
            </a:prstGeom>
            <a:solidFill>
              <a:srgbClr val="F4E7CC"/>
            </a:solidFill>
          </p:spPr>
          <p:txBody>
            <a:bodyPr wrap="square" rtlCol="0">
              <a:spAutoFit/>
            </a:bodyPr>
            <a:lstStyle/>
            <a:p>
              <a:r>
                <a:rPr lang="en-CA" sz="1200" b="1" dirty="0">
                  <a:solidFill>
                    <a:schemeClr val="tx1">
                      <a:lumMod val="65000"/>
                      <a:lumOff val="35000"/>
                    </a:schemeClr>
                  </a:solidFill>
                  <a:latin typeface="Franklin Gothic (Body)"/>
                </a:rPr>
                <a:t>Red Deer</a:t>
              </a:r>
            </a:p>
          </p:txBody>
        </p:sp>
        <p:sp>
          <p:nvSpPr>
            <p:cNvPr id="30" name="TextBox 29"/>
            <p:cNvSpPr txBox="1"/>
            <p:nvPr/>
          </p:nvSpPr>
          <p:spPr>
            <a:xfrm>
              <a:off x="1846907" y="3811386"/>
              <a:ext cx="1340447" cy="276999"/>
            </a:xfrm>
            <a:prstGeom prst="rect">
              <a:avLst/>
            </a:prstGeom>
            <a:noFill/>
          </p:spPr>
          <p:txBody>
            <a:bodyPr wrap="square" rtlCol="0">
              <a:spAutoFit/>
            </a:bodyPr>
            <a:lstStyle/>
            <a:p>
              <a:r>
                <a:rPr lang="en-CA" sz="1200" b="1" dirty="0">
                  <a:solidFill>
                    <a:schemeClr val="tx1">
                      <a:lumMod val="65000"/>
                      <a:lumOff val="35000"/>
                    </a:schemeClr>
                  </a:solidFill>
                  <a:latin typeface="Franklin Gothic (Body)"/>
                </a:rPr>
                <a:t>Wood Buffalo</a:t>
              </a:r>
            </a:p>
          </p:txBody>
        </p:sp>
        <p:sp>
          <p:nvSpPr>
            <p:cNvPr id="32" name="Flowchart: Connector 31"/>
            <p:cNvSpPr/>
            <p:nvPr/>
          </p:nvSpPr>
          <p:spPr>
            <a:xfrm>
              <a:off x="5294220" y="5664457"/>
              <a:ext cx="144106" cy="129870"/>
            </a:xfrm>
            <a:prstGeom prst="flowChartConnector">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4">
                    <a:lumMod val="65000"/>
                    <a:lumOff val="35000"/>
                  </a:schemeClr>
                </a:solidFill>
              </a:endParaRPr>
            </a:p>
          </p:txBody>
        </p:sp>
        <p:sp>
          <p:nvSpPr>
            <p:cNvPr id="33" name="Flowchart: Connector 32"/>
            <p:cNvSpPr/>
            <p:nvPr/>
          </p:nvSpPr>
          <p:spPr>
            <a:xfrm>
              <a:off x="2908092" y="5120809"/>
              <a:ext cx="144106" cy="1298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4">
                    <a:lumMod val="65000"/>
                    <a:lumOff val="35000"/>
                  </a:schemeClr>
                </a:solidFill>
              </a:endParaRPr>
            </a:p>
          </p:txBody>
        </p:sp>
        <p:sp>
          <p:nvSpPr>
            <p:cNvPr id="34" name="TextBox 33"/>
            <p:cNvSpPr txBox="1"/>
            <p:nvPr/>
          </p:nvSpPr>
          <p:spPr>
            <a:xfrm>
              <a:off x="2436567" y="5153284"/>
              <a:ext cx="750788" cy="276999"/>
            </a:xfrm>
            <a:prstGeom prst="rect">
              <a:avLst/>
            </a:prstGeom>
            <a:noFill/>
          </p:spPr>
          <p:txBody>
            <a:bodyPr wrap="square" rtlCol="0">
              <a:spAutoFit/>
            </a:bodyPr>
            <a:lstStyle/>
            <a:p>
              <a:r>
                <a:rPr lang="en-CA" sz="1200" b="1" dirty="0">
                  <a:solidFill>
                    <a:schemeClr val="tx1">
                      <a:lumMod val="65000"/>
                      <a:lumOff val="35000"/>
                    </a:schemeClr>
                  </a:solidFill>
                  <a:latin typeface="Franklin Gothic (Body)"/>
                </a:rPr>
                <a:t>Regina</a:t>
              </a:r>
            </a:p>
          </p:txBody>
        </p:sp>
        <p:sp>
          <p:nvSpPr>
            <p:cNvPr id="36" name="Flowchart: Connector 35"/>
            <p:cNvSpPr/>
            <p:nvPr/>
          </p:nvSpPr>
          <p:spPr>
            <a:xfrm>
              <a:off x="7048169" y="5792885"/>
              <a:ext cx="144106" cy="1298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4">
                    <a:lumMod val="65000"/>
                    <a:lumOff val="35000"/>
                  </a:schemeClr>
                </a:solidFill>
              </a:endParaRPr>
            </a:p>
          </p:txBody>
        </p:sp>
        <p:sp>
          <p:nvSpPr>
            <p:cNvPr id="37" name="TextBox 36"/>
            <p:cNvSpPr txBox="1"/>
            <p:nvPr/>
          </p:nvSpPr>
          <p:spPr>
            <a:xfrm>
              <a:off x="7075376" y="5630712"/>
              <a:ext cx="1746848" cy="253916"/>
            </a:xfrm>
            <a:prstGeom prst="rect">
              <a:avLst/>
            </a:prstGeom>
            <a:noFill/>
          </p:spPr>
          <p:txBody>
            <a:bodyPr wrap="square" rtlCol="0">
              <a:spAutoFit/>
            </a:bodyPr>
            <a:lstStyle/>
            <a:p>
              <a:r>
                <a:rPr lang="en-CA" sz="1000" b="1" dirty="0">
                  <a:solidFill>
                    <a:schemeClr val="tx1">
                      <a:lumMod val="65000"/>
                      <a:lumOff val="35000"/>
                    </a:schemeClr>
                  </a:solidFill>
                  <a:latin typeface="Franklin Gothic (Body)"/>
                </a:rPr>
                <a:t>Parry Sound-Nipissing</a:t>
              </a:r>
            </a:p>
          </p:txBody>
        </p:sp>
        <p:sp>
          <p:nvSpPr>
            <p:cNvPr id="38" name="Flowchart: Connector 37"/>
            <p:cNvSpPr/>
            <p:nvPr/>
          </p:nvSpPr>
          <p:spPr>
            <a:xfrm>
              <a:off x="6913393" y="6534173"/>
              <a:ext cx="144106" cy="1298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4">
                    <a:lumMod val="65000"/>
                    <a:lumOff val="35000"/>
                  </a:schemeClr>
                </a:solidFill>
              </a:endParaRPr>
            </a:p>
          </p:txBody>
        </p:sp>
        <p:sp>
          <p:nvSpPr>
            <p:cNvPr id="39" name="TextBox 38"/>
            <p:cNvSpPr txBox="1"/>
            <p:nvPr/>
          </p:nvSpPr>
          <p:spPr>
            <a:xfrm>
              <a:off x="4859473" y="6435268"/>
              <a:ext cx="2280710" cy="269304"/>
            </a:xfrm>
            <a:prstGeom prst="rect">
              <a:avLst/>
            </a:prstGeom>
            <a:noFill/>
          </p:spPr>
          <p:txBody>
            <a:bodyPr wrap="square" rtlCol="0">
              <a:spAutoFit/>
            </a:bodyPr>
            <a:lstStyle/>
            <a:p>
              <a:r>
                <a:rPr lang="en-CA" sz="1150" b="1" dirty="0">
                  <a:solidFill>
                    <a:schemeClr val="tx1">
                      <a:lumMod val="65000"/>
                      <a:lumOff val="35000"/>
                    </a:schemeClr>
                  </a:solidFill>
                  <a:latin typeface="Arial" pitchFamily="34" charset="0"/>
                  <a:cs typeface="Arial" pitchFamily="34" charset="0"/>
                </a:rPr>
                <a:t>Wellington-Dufferin-Guelph</a:t>
              </a:r>
            </a:p>
          </p:txBody>
        </p:sp>
        <p:sp>
          <p:nvSpPr>
            <p:cNvPr id="40" name="Flowchart: Connector 39"/>
            <p:cNvSpPr/>
            <p:nvPr/>
          </p:nvSpPr>
          <p:spPr>
            <a:xfrm>
              <a:off x="7700320" y="6498201"/>
              <a:ext cx="144106" cy="1298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4">
                    <a:lumMod val="65000"/>
                    <a:lumOff val="35000"/>
                  </a:schemeClr>
                </a:solidFill>
              </a:endParaRPr>
            </a:p>
          </p:txBody>
        </p:sp>
        <p:sp>
          <p:nvSpPr>
            <p:cNvPr id="41" name="TextBox 40"/>
            <p:cNvSpPr txBox="1"/>
            <p:nvPr/>
          </p:nvSpPr>
          <p:spPr>
            <a:xfrm>
              <a:off x="7826022" y="6405422"/>
              <a:ext cx="1746848" cy="253916"/>
            </a:xfrm>
            <a:prstGeom prst="rect">
              <a:avLst/>
            </a:prstGeom>
            <a:noFill/>
          </p:spPr>
          <p:txBody>
            <a:bodyPr wrap="square" rtlCol="0">
              <a:spAutoFit/>
            </a:bodyPr>
            <a:lstStyle/>
            <a:p>
              <a:r>
                <a:rPr lang="en-CA" sz="1050" b="1" dirty="0">
                  <a:solidFill>
                    <a:schemeClr val="tx1">
                      <a:lumMod val="65000"/>
                      <a:lumOff val="35000"/>
                    </a:schemeClr>
                  </a:solidFill>
                  <a:latin typeface="Franklin Gothic (Body)"/>
                </a:rPr>
                <a:t>Durham</a:t>
              </a:r>
            </a:p>
          </p:txBody>
        </p:sp>
      </p:grpSp>
      <p:sp>
        <p:nvSpPr>
          <p:cNvPr id="3073" name="Rectangle 1"/>
          <p:cNvSpPr>
            <a:spLocks noGrp="1" noChangeArrowheads="1"/>
          </p:cNvSpPr>
          <p:nvPr>
            <p:ph type="title"/>
          </p:nvPr>
        </p:nvSpPr>
        <p:spPr>
          <a:xfrm>
            <a:off x="40551" y="5799488"/>
            <a:ext cx="6293606" cy="1058512"/>
          </a:xfrm>
          <a:ln/>
        </p:spPr>
        <p:txBody>
          <a:bodyPr>
            <a:normAutofit/>
          </a:bodyPr>
          <a:lstStyle/>
          <a:p>
            <a:pPr algn="l">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CA" b="1" dirty="0">
                <a:solidFill>
                  <a:schemeClr val="tx1"/>
                </a:solidFill>
                <a:cs typeface="Segoe UI Semilight" panose="020B0402040204020203" pitchFamily="34" charset="0"/>
              </a:rPr>
              <a:t>Community Data Consortia</a:t>
            </a:r>
          </a:p>
        </p:txBody>
      </p:sp>
      <p:sp>
        <p:nvSpPr>
          <p:cNvPr id="45" name="Slide Number Placeholder 44"/>
          <p:cNvSpPr>
            <a:spLocks noGrp="1"/>
          </p:cNvSpPr>
          <p:nvPr>
            <p:ph type="sldNum" sz="quarter" idx="12"/>
          </p:nvPr>
        </p:nvSpPr>
        <p:spPr/>
        <p:txBody>
          <a:bodyPr/>
          <a:lstStyle/>
          <a:p>
            <a:fld id="{E49C0391-0DC6-2641-8B67-3DECDE053145}" type="slidenum">
              <a:rPr lang="en-US" smtClean="0">
                <a:solidFill>
                  <a:schemeClr val="accent4">
                    <a:lumMod val="65000"/>
                    <a:lumOff val="35000"/>
                  </a:schemeClr>
                </a:solidFill>
              </a:rPr>
              <a:pPr/>
              <a:t>8</a:t>
            </a:fld>
            <a:endParaRPr lang="en-US" dirty="0">
              <a:solidFill>
                <a:schemeClr val="accent4">
                  <a:lumMod val="65000"/>
                  <a:lumOff val="35000"/>
                </a:schemeClr>
              </a:solidFill>
            </a:endParaRPr>
          </a:p>
        </p:txBody>
      </p:sp>
      <p:sp>
        <p:nvSpPr>
          <p:cNvPr id="31" name="Flowchart: Connector 30"/>
          <p:cNvSpPr/>
          <p:nvPr/>
        </p:nvSpPr>
        <p:spPr>
          <a:xfrm>
            <a:off x="1851063" y="4381058"/>
            <a:ext cx="144106" cy="1298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4">
                  <a:lumMod val="65000"/>
                  <a:lumOff val="35000"/>
                </a:schemeClr>
              </a:solidFill>
            </a:endParaRPr>
          </a:p>
        </p:txBody>
      </p:sp>
      <p:sp>
        <p:nvSpPr>
          <p:cNvPr id="35" name="TextBox 34"/>
          <p:cNvSpPr txBox="1"/>
          <p:nvPr/>
        </p:nvSpPr>
        <p:spPr>
          <a:xfrm>
            <a:off x="1309989" y="4452346"/>
            <a:ext cx="1340447" cy="276999"/>
          </a:xfrm>
          <a:prstGeom prst="rect">
            <a:avLst/>
          </a:prstGeom>
          <a:noFill/>
        </p:spPr>
        <p:txBody>
          <a:bodyPr wrap="square" rtlCol="0">
            <a:spAutoFit/>
          </a:bodyPr>
          <a:lstStyle/>
          <a:p>
            <a:r>
              <a:rPr lang="en-CA" sz="1200" b="1" dirty="0">
                <a:solidFill>
                  <a:schemeClr val="tx1">
                    <a:lumMod val="65000"/>
                    <a:lumOff val="35000"/>
                  </a:schemeClr>
                </a:solidFill>
                <a:latin typeface="Franklin Gothic (Body)"/>
              </a:rPr>
              <a:t>Bow Valley</a:t>
            </a:r>
          </a:p>
        </p:txBody>
      </p:sp>
      <p:sp>
        <p:nvSpPr>
          <p:cNvPr id="42" name="Flowchart: Connector 41"/>
          <p:cNvSpPr/>
          <p:nvPr/>
        </p:nvSpPr>
        <p:spPr>
          <a:xfrm>
            <a:off x="7759491" y="6477156"/>
            <a:ext cx="144106" cy="1298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4">
                  <a:lumMod val="65000"/>
                  <a:lumOff val="35000"/>
                </a:schemeClr>
              </a:solidFill>
            </a:endParaRPr>
          </a:p>
        </p:txBody>
      </p:sp>
      <p:sp>
        <p:nvSpPr>
          <p:cNvPr id="44" name="TextBox 43"/>
          <p:cNvSpPr txBox="1"/>
          <p:nvPr/>
        </p:nvSpPr>
        <p:spPr>
          <a:xfrm>
            <a:off x="7795195" y="6464030"/>
            <a:ext cx="1340447" cy="276999"/>
          </a:xfrm>
          <a:prstGeom prst="rect">
            <a:avLst/>
          </a:prstGeom>
          <a:noFill/>
        </p:spPr>
        <p:txBody>
          <a:bodyPr wrap="square" rtlCol="0">
            <a:spAutoFit/>
          </a:bodyPr>
          <a:lstStyle/>
          <a:p>
            <a:r>
              <a:rPr lang="en-CA" sz="1200" b="1" dirty="0">
                <a:solidFill>
                  <a:schemeClr val="tx1">
                    <a:lumMod val="65000"/>
                    <a:lumOff val="35000"/>
                  </a:schemeClr>
                </a:solidFill>
                <a:latin typeface="Franklin Gothic (Body)"/>
              </a:rPr>
              <a:t>Niagara</a:t>
            </a:r>
          </a:p>
        </p:txBody>
      </p:sp>
      <p:sp>
        <p:nvSpPr>
          <p:cNvPr id="46" name="Flowchart: Connector 45"/>
          <p:cNvSpPr/>
          <p:nvPr/>
        </p:nvSpPr>
        <p:spPr>
          <a:xfrm>
            <a:off x="5733748" y="5689359"/>
            <a:ext cx="144106" cy="1298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4">
                  <a:lumMod val="65000"/>
                  <a:lumOff val="35000"/>
                </a:schemeClr>
              </a:solidFill>
            </a:endParaRPr>
          </a:p>
        </p:txBody>
      </p:sp>
      <p:sp>
        <p:nvSpPr>
          <p:cNvPr id="47" name="TextBox 46"/>
          <p:cNvSpPr txBox="1"/>
          <p:nvPr/>
        </p:nvSpPr>
        <p:spPr>
          <a:xfrm>
            <a:off x="4756585" y="5507423"/>
            <a:ext cx="1340447" cy="276999"/>
          </a:xfrm>
          <a:prstGeom prst="rect">
            <a:avLst/>
          </a:prstGeom>
          <a:noFill/>
        </p:spPr>
        <p:txBody>
          <a:bodyPr wrap="square" rtlCol="0">
            <a:spAutoFit/>
          </a:bodyPr>
          <a:lstStyle/>
          <a:p>
            <a:r>
              <a:rPr lang="en-CA" sz="1200" b="1" dirty="0">
                <a:solidFill>
                  <a:schemeClr val="tx1">
                    <a:lumMod val="65000"/>
                    <a:lumOff val="35000"/>
                  </a:schemeClr>
                </a:solidFill>
                <a:latin typeface="Franklin Gothic (Body)"/>
              </a:rPr>
              <a:t>Erie-St. Clair</a:t>
            </a:r>
          </a:p>
        </p:txBody>
      </p:sp>
      <p:sp>
        <p:nvSpPr>
          <p:cNvPr id="49" name="TextBox 48"/>
          <p:cNvSpPr txBox="1"/>
          <p:nvPr/>
        </p:nvSpPr>
        <p:spPr>
          <a:xfrm>
            <a:off x="6767729" y="6144963"/>
            <a:ext cx="1340447" cy="276999"/>
          </a:xfrm>
          <a:prstGeom prst="rect">
            <a:avLst/>
          </a:prstGeom>
          <a:noFill/>
        </p:spPr>
        <p:txBody>
          <a:bodyPr wrap="square" rtlCol="0">
            <a:spAutoFit/>
          </a:bodyPr>
          <a:lstStyle/>
          <a:p>
            <a:r>
              <a:rPr lang="en-CA" sz="1200" b="1" dirty="0">
                <a:solidFill>
                  <a:schemeClr val="tx1">
                    <a:lumMod val="65000"/>
                    <a:lumOff val="35000"/>
                  </a:schemeClr>
                </a:solidFill>
                <a:latin typeface="Franklin Gothic (Body)"/>
              </a:rPr>
              <a:t>Oxford</a:t>
            </a:r>
          </a:p>
        </p:txBody>
      </p:sp>
      <p:sp>
        <p:nvSpPr>
          <p:cNvPr id="48" name="Flowchart: Connector 47"/>
          <p:cNvSpPr/>
          <p:nvPr/>
        </p:nvSpPr>
        <p:spPr>
          <a:xfrm>
            <a:off x="8820539" y="3637941"/>
            <a:ext cx="144106" cy="1298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4">
                  <a:lumMod val="65000"/>
                  <a:lumOff val="35000"/>
                </a:schemeClr>
              </a:solidFill>
            </a:endParaRPr>
          </a:p>
        </p:txBody>
      </p:sp>
      <p:sp>
        <p:nvSpPr>
          <p:cNvPr id="50" name="TextBox 49"/>
          <p:cNvSpPr txBox="1"/>
          <p:nvPr/>
        </p:nvSpPr>
        <p:spPr>
          <a:xfrm>
            <a:off x="7742381" y="3271041"/>
            <a:ext cx="1340447" cy="446276"/>
          </a:xfrm>
          <a:prstGeom prst="rect">
            <a:avLst/>
          </a:prstGeom>
          <a:noFill/>
        </p:spPr>
        <p:txBody>
          <a:bodyPr wrap="square" rtlCol="0">
            <a:spAutoFit/>
          </a:bodyPr>
          <a:lstStyle/>
          <a:p>
            <a:pPr algn="r"/>
            <a:r>
              <a:rPr lang="en-CA" sz="1150" b="1" dirty="0">
                <a:solidFill>
                  <a:schemeClr val="tx1">
                    <a:lumMod val="65000"/>
                    <a:lumOff val="35000"/>
                  </a:schemeClr>
                </a:solidFill>
                <a:latin typeface="Franklin Gothic (Body)"/>
              </a:rPr>
              <a:t>Newfoundland &amp; Labrador</a:t>
            </a:r>
          </a:p>
        </p:txBody>
      </p:sp>
      <p:sp>
        <p:nvSpPr>
          <p:cNvPr id="51" name="Flowchart: Connector 50"/>
          <p:cNvSpPr/>
          <p:nvPr/>
        </p:nvSpPr>
        <p:spPr>
          <a:xfrm>
            <a:off x="4710493" y="4845083"/>
            <a:ext cx="144106" cy="1298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4">
                  <a:lumMod val="65000"/>
                  <a:lumOff val="35000"/>
                </a:schemeClr>
              </a:solidFill>
            </a:endParaRPr>
          </a:p>
        </p:txBody>
      </p:sp>
      <p:sp>
        <p:nvSpPr>
          <p:cNvPr id="52" name="TextBox 51"/>
          <p:cNvSpPr txBox="1"/>
          <p:nvPr/>
        </p:nvSpPr>
        <p:spPr>
          <a:xfrm>
            <a:off x="4217487" y="4589266"/>
            <a:ext cx="1421213" cy="276999"/>
          </a:xfrm>
          <a:prstGeom prst="rect">
            <a:avLst/>
          </a:prstGeom>
          <a:noFill/>
        </p:spPr>
        <p:txBody>
          <a:bodyPr wrap="square" rtlCol="0">
            <a:spAutoFit/>
          </a:bodyPr>
          <a:lstStyle/>
          <a:p>
            <a:r>
              <a:rPr lang="en-CA" sz="1200" b="1" dirty="0">
                <a:solidFill>
                  <a:schemeClr val="tx1">
                    <a:lumMod val="65000"/>
                    <a:lumOff val="35000"/>
                  </a:schemeClr>
                </a:solidFill>
                <a:latin typeface="Franklin Gothic (Body)"/>
              </a:rPr>
              <a:t>Northern Ontario</a:t>
            </a:r>
          </a:p>
        </p:txBody>
      </p:sp>
      <p:sp>
        <p:nvSpPr>
          <p:cNvPr id="53" name="Flowchart: Connector 52"/>
          <p:cNvSpPr/>
          <p:nvPr/>
        </p:nvSpPr>
        <p:spPr>
          <a:xfrm>
            <a:off x="6602735" y="5814762"/>
            <a:ext cx="144106" cy="1298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4">
                  <a:lumMod val="65000"/>
                  <a:lumOff val="35000"/>
                </a:schemeClr>
              </a:solidFill>
            </a:endParaRPr>
          </a:p>
        </p:txBody>
      </p:sp>
      <p:sp>
        <p:nvSpPr>
          <p:cNvPr id="54" name="TextBox 53"/>
          <p:cNvSpPr txBox="1"/>
          <p:nvPr/>
        </p:nvSpPr>
        <p:spPr>
          <a:xfrm>
            <a:off x="6266886" y="5616276"/>
            <a:ext cx="1340447" cy="253916"/>
          </a:xfrm>
          <a:prstGeom prst="rect">
            <a:avLst/>
          </a:prstGeom>
          <a:noFill/>
        </p:spPr>
        <p:txBody>
          <a:bodyPr wrap="square" rtlCol="0">
            <a:spAutoFit/>
          </a:bodyPr>
          <a:lstStyle/>
          <a:p>
            <a:r>
              <a:rPr lang="en-CA" sz="1050" b="1" dirty="0">
                <a:solidFill>
                  <a:schemeClr val="tx1">
                    <a:lumMod val="65000"/>
                    <a:lumOff val="35000"/>
                  </a:schemeClr>
                </a:solidFill>
                <a:latin typeface="Franklin Gothic (Body)"/>
              </a:rPr>
              <a:t>Perth-Huron</a:t>
            </a:r>
          </a:p>
        </p:txBody>
      </p:sp>
      <p:sp>
        <p:nvSpPr>
          <p:cNvPr id="55" name="Flowchart: Connector 54"/>
          <p:cNvSpPr/>
          <p:nvPr/>
        </p:nvSpPr>
        <p:spPr>
          <a:xfrm>
            <a:off x="7331710" y="5430629"/>
            <a:ext cx="144106" cy="12987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4">
                  <a:lumMod val="65000"/>
                  <a:lumOff val="35000"/>
                </a:schemeClr>
              </a:solidFill>
            </a:endParaRPr>
          </a:p>
        </p:txBody>
      </p:sp>
      <p:sp>
        <p:nvSpPr>
          <p:cNvPr id="56" name="TextBox 55"/>
          <p:cNvSpPr txBox="1"/>
          <p:nvPr/>
        </p:nvSpPr>
        <p:spPr>
          <a:xfrm>
            <a:off x="7115144" y="5246687"/>
            <a:ext cx="1995156" cy="246221"/>
          </a:xfrm>
          <a:prstGeom prst="rect">
            <a:avLst/>
          </a:prstGeom>
          <a:noFill/>
        </p:spPr>
        <p:txBody>
          <a:bodyPr wrap="square" rtlCol="0">
            <a:spAutoFit/>
          </a:bodyPr>
          <a:lstStyle/>
          <a:p>
            <a:r>
              <a:rPr lang="en-CA" sz="1000" b="1" dirty="0">
                <a:solidFill>
                  <a:schemeClr val="tx1">
                    <a:lumMod val="65000"/>
                    <a:lumOff val="35000"/>
                  </a:schemeClr>
                </a:solidFill>
                <a:latin typeface="Franklin Gothic (Body)"/>
              </a:rPr>
              <a:t>Kawartha Lakes &amp; Haliburton</a:t>
            </a:r>
          </a:p>
        </p:txBody>
      </p:sp>
      <p:pic>
        <p:nvPicPr>
          <p:cNvPr id="57" name="Picture 56" descr="CCSD-LogoOnly-Color_White_Impac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3418" y="201978"/>
            <a:ext cx="636577" cy="585424"/>
          </a:xfrm>
          <a:prstGeom prst="rect">
            <a:avLst/>
          </a:prstGeom>
        </p:spPr>
      </p:pic>
    </p:spTree>
    <p:extLst>
      <p:ext uri="{BB962C8B-B14F-4D97-AF65-F5344CB8AC3E}">
        <p14:creationId xmlns:p14="http://schemas.microsoft.com/office/powerpoint/2010/main" val="11697533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What do members get?</a:t>
            </a:r>
            <a:endParaRPr lang="en-CA" dirty="0">
              <a:latin typeface="Corbel" panose="020B0503020204020204" pitchFamily="34" charset="0"/>
            </a:endParaRPr>
          </a:p>
        </p:txBody>
      </p:sp>
      <p:sp>
        <p:nvSpPr>
          <p:cNvPr id="6" name="Slide Number Placeholder 5"/>
          <p:cNvSpPr>
            <a:spLocks noGrp="1"/>
          </p:cNvSpPr>
          <p:nvPr>
            <p:ph type="sldNum" sz="quarter" idx="12"/>
          </p:nvPr>
        </p:nvSpPr>
        <p:spPr/>
        <p:txBody>
          <a:bodyPr/>
          <a:lstStyle/>
          <a:p>
            <a:fld id="{E49C0391-0DC6-2641-8B67-3DECDE053145}" type="slidenum">
              <a:rPr lang="en-US" smtClean="0"/>
              <a:pPr/>
              <a:t>9</a:t>
            </a:fld>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3079571446"/>
              </p:ext>
            </p:extLst>
          </p:nvPr>
        </p:nvGraphicFramePr>
        <p:xfrm>
          <a:off x="667657" y="1742584"/>
          <a:ext cx="7808685" cy="2706307"/>
        </p:xfrm>
        <a:graphic>
          <a:graphicData uri="http://schemas.openxmlformats.org/drawingml/2006/table">
            <a:tbl>
              <a:tblPr firstRow="1" bandRow="1">
                <a:tableStyleId>{46F890A9-2807-4EBB-B81D-B2AA78EC7F39}</a:tableStyleId>
              </a:tblPr>
              <a:tblGrid>
                <a:gridCol w="2602895">
                  <a:extLst>
                    <a:ext uri="{9D8B030D-6E8A-4147-A177-3AD203B41FA5}">
                      <a16:colId xmlns:a16="http://schemas.microsoft.com/office/drawing/2014/main" val="20000"/>
                    </a:ext>
                  </a:extLst>
                </a:gridCol>
                <a:gridCol w="2602895">
                  <a:extLst>
                    <a:ext uri="{9D8B030D-6E8A-4147-A177-3AD203B41FA5}">
                      <a16:colId xmlns:a16="http://schemas.microsoft.com/office/drawing/2014/main" val="20001"/>
                    </a:ext>
                  </a:extLst>
                </a:gridCol>
                <a:gridCol w="2602895">
                  <a:extLst>
                    <a:ext uri="{9D8B030D-6E8A-4147-A177-3AD203B41FA5}">
                      <a16:colId xmlns:a16="http://schemas.microsoft.com/office/drawing/2014/main" val="20002"/>
                    </a:ext>
                  </a:extLst>
                </a:gridCol>
              </a:tblGrid>
              <a:tr h="1538489">
                <a:tc>
                  <a:txBody>
                    <a:bodyPr/>
                    <a:lstStyle/>
                    <a:p>
                      <a:pPr algn="ctr"/>
                      <a:r>
                        <a:rPr lang="en-CA" sz="2400" b="0" dirty="0">
                          <a:solidFill>
                            <a:schemeClr val="tx1"/>
                          </a:solidFill>
                          <a:latin typeface="Segoe UI Semilight" panose="020B0402040204020203" pitchFamily="34" charset="0"/>
                          <a:ea typeface="Open Sans" charset="0"/>
                          <a:cs typeface="Segoe UI Semilight" panose="020B0402040204020203" pitchFamily="34" charset="0"/>
                        </a:rPr>
                        <a:t>Direct access</a:t>
                      </a:r>
                      <a:r>
                        <a:rPr lang="en-CA" sz="2400" b="0" baseline="0" dirty="0">
                          <a:solidFill>
                            <a:schemeClr val="tx1"/>
                          </a:solidFill>
                          <a:latin typeface="Segoe UI Semilight" panose="020B0402040204020203" pitchFamily="34" charset="0"/>
                          <a:ea typeface="Open Sans" charset="0"/>
                          <a:cs typeface="Segoe UI Semilight" panose="020B0402040204020203" pitchFamily="34" charset="0"/>
                        </a:rPr>
                        <a:t> to web-based customized community data</a:t>
                      </a:r>
                      <a:endParaRPr lang="en-CA" sz="2400" b="0" dirty="0">
                        <a:solidFill>
                          <a:schemeClr val="tx1"/>
                        </a:solidFill>
                        <a:latin typeface="Segoe UI Semilight" panose="020B0402040204020203" pitchFamily="34" charset="0"/>
                        <a:ea typeface="Open Sans" charset="0"/>
                        <a:cs typeface="Segoe UI Semilight" panose="020B0402040204020203" pitchFamily="34" charset="0"/>
                      </a:endParaRPr>
                    </a:p>
                  </a:txBody>
                  <a:tcPr>
                    <a:noFill/>
                  </a:tcPr>
                </a:tc>
                <a:tc>
                  <a:txBody>
                    <a:bodyPr/>
                    <a:lstStyle/>
                    <a:p>
                      <a:pPr algn="ctr"/>
                      <a:r>
                        <a:rPr lang="en-CA" sz="2400" b="0" dirty="0">
                          <a:solidFill>
                            <a:schemeClr val="tx1"/>
                          </a:solidFill>
                          <a:latin typeface="Segoe UI Semilight" panose="020B0402040204020203" pitchFamily="34" charset="0"/>
                          <a:ea typeface="Open Sans" charset="0"/>
                          <a:cs typeface="Segoe UI Semilight" panose="020B0402040204020203" pitchFamily="34" charset="0"/>
                        </a:rPr>
                        <a:t>Data analysis tools</a:t>
                      </a:r>
                      <a:r>
                        <a:rPr lang="en-CA" sz="2400" b="0" baseline="0" dirty="0">
                          <a:solidFill>
                            <a:schemeClr val="tx1"/>
                          </a:solidFill>
                          <a:latin typeface="Segoe UI Semilight" panose="020B0402040204020203" pitchFamily="34" charset="0"/>
                          <a:ea typeface="Open Sans" charset="0"/>
                          <a:cs typeface="Segoe UI Semilight" panose="020B0402040204020203" pitchFamily="34" charset="0"/>
                        </a:rPr>
                        <a:t> and training</a:t>
                      </a:r>
                      <a:endParaRPr lang="en-CA" sz="2400" b="0" dirty="0">
                        <a:solidFill>
                          <a:schemeClr val="tx1"/>
                        </a:solidFill>
                        <a:latin typeface="Segoe UI Semilight" panose="020B0402040204020203" pitchFamily="34" charset="0"/>
                        <a:ea typeface="Open Sans" charset="0"/>
                        <a:cs typeface="Segoe UI Semilight" panose="020B0402040204020203" pitchFamily="34" charset="0"/>
                      </a:endParaRPr>
                    </a:p>
                  </a:txBody>
                  <a:tcPr>
                    <a:noFill/>
                  </a:tcPr>
                </a:tc>
                <a:tc>
                  <a:txBody>
                    <a:bodyPr/>
                    <a:lstStyle/>
                    <a:p>
                      <a:pPr algn="ctr"/>
                      <a:r>
                        <a:rPr lang="en-CA" sz="2400" b="0" dirty="0">
                          <a:solidFill>
                            <a:schemeClr val="tx1"/>
                          </a:solidFill>
                          <a:latin typeface="Segoe UI Semilight" panose="020B0402040204020203" pitchFamily="34" charset="0"/>
                          <a:ea typeface="Open Sans" charset="0"/>
                          <a:cs typeface="Segoe UI Semilight" panose="020B0402040204020203" pitchFamily="34" charset="0"/>
                        </a:rPr>
                        <a:t>National network, teleconferences and annual face-to-face events</a:t>
                      </a:r>
                    </a:p>
                    <a:p>
                      <a:pPr algn="ctr"/>
                      <a:endParaRPr lang="en-CA" sz="2400" b="0" dirty="0">
                        <a:solidFill>
                          <a:schemeClr val="tx1"/>
                        </a:solidFill>
                        <a:latin typeface="Segoe UI Semilight" panose="020B0402040204020203" pitchFamily="34" charset="0"/>
                        <a:ea typeface="Open Sans" charset="0"/>
                        <a:cs typeface="Segoe UI Semilight" panose="020B0402040204020203" pitchFamily="34" charset="0"/>
                      </a:endParaRPr>
                    </a:p>
                  </a:txBody>
                  <a:tcPr>
                    <a:noFill/>
                  </a:tcPr>
                </a:tc>
                <a:extLst>
                  <a:ext uri="{0D108BD9-81ED-4DB2-BD59-A6C34878D82A}">
                    <a16:rowId xmlns:a16="http://schemas.microsoft.com/office/drawing/2014/main" val="10001"/>
                  </a:ext>
                </a:extLst>
              </a:tr>
              <a:tr h="786067">
                <a:tc>
                  <a:txBody>
                    <a:bodyPr/>
                    <a:lstStyle/>
                    <a:p>
                      <a:pPr algn="ctr"/>
                      <a:r>
                        <a:rPr lang="en-CA" sz="2400" b="1" dirty="0">
                          <a:solidFill>
                            <a:schemeClr val="tx1"/>
                          </a:solidFill>
                          <a:latin typeface="Segoe UI Semilight" panose="020B0402040204020203" pitchFamily="34" charset="0"/>
                          <a:ea typeface="Open Sans" charset="0"/>
                          <a:cs typeface="Segoe UI Semilight" panose="020B0402040204020203" pitchFamily="34" charset="0"/>
                        </a:rPr>
                        <a:t>Data</a:t>
                      </a:r>
                    </a:p>
                  </a:txBody>
                  <a:tcPr>
                    <a:noFill/>
                  </a:tcPr>
                </a:tc>
                <a:tc>
                  <a:txBody>
                    <a:bodyPr/>
                    <a:lstStyle/>
                    <a:p>
                      <a:pPr algn="ctr"/>
                      <a:r>
                        <a:rPr lang="en-CA" sz="2400" b="1" dirty="0">
                          <a:solidFill>
                            <a:schemeClr val="tx1"/>
                          </a:solidFill>
                          <a:latin typeface="Segoe UI Semilight" panose="020B0402040204020203" pitchFamily="34" charset="0"/>
                          <a:ea typeface="Open Sans" charset="0"/>
                          <a:cs typeface="Segoe UI Semilight" panose="020B0402040204020203" pitchFamily="34" charset="0"/>
                        </a:rPr>
                        <a:t>Capacity Building</a:t>
                      </a:r>
                    </a:p>
                  </a:txBody>
                  <a:tcPr>
                    <a:noFill/>
                  </a:tcPr>
                </a:tc>
                <a:tc>
                  <a:txBody>
                    <a:bodyPr/>
                    <a:lstStyle/>
                    <a:p>
                      <a:pPr algn="ctr"/>
                      <a:r>
                        <a:rPr lang="en-CA" sz="2400" b="1" dirty="0">
                          <a:solidFill>
                            <a:schemeClr val="tx1"/>
                          </a:solidFill>
                          <a:latin typeface="Segoe UI Semilight" panose="020B0402040204020203" pitchFamily="34" charset="0"/>
                          <a:ea typeface="Open Sans" charset="0"/>
                          <a:cs typeface="Segoe UI Semilight" panose="020B0402040204020203" pitchFamily="34" charset="0"/>
                        </a:rPr>
                        <a:t>Networking</a:t>
                      </a:r>
                    </a:p>
                  </a:txBody>
                  <a:tcPr>
                    <a:noFill/>
                  </a:tcPr>
                </a:tc>
                <a:extLst>
                  <a:ext uri="{0D108BD9-81ED-4DB2-BD59-A6C34878D82A}">
                    <a16:rowId xmlns:a16="http://schemas.microsoft.com/office/drawing/2014/main" val="393195514"/>
                  </a:ext>
                </a:extLst>
              </a:tr>
            </a:tbl>
          </a:graphicData>
        </a:graphic>
      </p:graphicFrame>
      <p:pic>
        <p:nvPicPr>
          <p:cNvPr id="8" name="Picture 7"/>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70423" y="4369131"/>
            <a:ext cx="1813610" cy="1813612"/>
          </a:xfrm>
          <a:prstGeom prst="rect">
            <a:avLst/>
          </a:prstGeom>
        </p:spPr>
      </p:pic>
      <p:sp>
        <p:nvSpPr>
          <p:cNvPr id="9" name="Oval 8"/>
          <p:cNvSpPr/>
          <p:nvPr/>
        </p:nvSpPr>
        <p:spPr>
          <a:xfrm>
            <a:off x="3889093" y="4617041"/>
            <a:ext cx="1400537" cy="1400537"/>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TextBox 9"/>
          <p:cNvSpPr txBox="1"/>
          <p:nvPr/>
        </p:nvSpPr>
        <p:spPr>
          <a:xfrm>
            <a:off x="4093426" y="4315279"/>
            <a:ext cx="949207" cy="1715744"/>
          </a:xfrm>
          <a:prstGeom prst="rect">
            <a:avLst/>
          </a:prstGeom>
          <a:noFill/>
        </p:spPr>
        <p:txBody>
          <a:bodyPr wrap="square" rtlCol="0">
            <a:spAutoFit/>
          </a:bodyPr>
          <a:lstStyle/>
          <a:p>
            <a:pPr algn="ctr"/>
            <a:r>
              <a:rPr lang="en-US" sz="11500" b="1" i="1" dirty="0" err="1">
                <a:solidFill>
                  <a:schemeClr val="bg1"/>
                </a:solidFill>
                <a:latin typeface="Century Schoolbook" charset="0"/>
                <a:ea typeface="Century Schoolbook" charset="0"/>
                <a:cs typeface="Century Schoolbook" charset="0"/>
              </a:rPr>
              <a:t>i</a:t>
            </a:r>
            <a:endParaRPr lang="en-US" sz="11500" b="1" i="1" dirty="0">
              <a:solidFill>
                <a:schemeClr val="bg1"/>
              </a:solidFill>
              <a:latin typeface="Century Schoolbook" charset="0"/>
              <a:ea typeface="Century Schoolbook" charset="0"/>
              <a:cs typeface="Century Schoolbook" charset="0"/>
            </a:endParaRPr>
          </a:p>
        </p:txBody>
      </p:sp>
      <p:sp>
        <p:nvSpPr>
          <p:cNvPr id="11" name="Oval 10"/>
          <p:cNvSpPr/>
          <p:nvPr/>
        </p:nvSpPr>
        <p:spPr>
          <a:xfrm>
            <a:off x="7194288" y="4748356"/>
            <a:ext cx="405114" cy="405114"/>
          </a:xfrm>
          <a:prstGeom prst="ellipse">
            <a:avLst/>
          </a:prstGeom>
          <a:solidFill>
            <a:schemeClr val="accent1">
              <a:lumMod val="75000"/>
            </a:schemeClr>
          </a:solidFill>
          <a:ln>
            <a:solidFill>
              <a:srgbClr val="CECEC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a:off x="6362686" y="5153470"/>
            <a:ext cx="405114" cy="405114"/>
          </a:xfrm>
          <a:prstGeom prst="ellipse">
            <a:avLst/>
          </a:prstGeom>
          <a:solidFill>
            <a:schemeClr val="accent1">
              <a:lumMod val="75000"/>
            </a:schemeClr>
          </a:solidFill>
          <a:ln>
            <a:solidFill>
              <a:srgbClr val="CECEC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p:cNvSpPr/>
          <p:nvPr/>
        </p:nvSpPr>
        <p:spPr>
          <a:xfrm>
            <a:off x="7194288" y="5554535"/>
            <a:ext cx="405114" cy="405114"/>
          </a:xfrm>
          <a:prstGeom prst="ellipse">
            <a:avLst/>
          </a:prstGeom>
          <a:solidFill>
            <a:schemeClr val="accent1">
              <a:lumMod val="75000"/>
            </a:schemeClr>
          </a:solidFill>
          <a:ln>
            <a:solidFill>
              <a:srgbClr val="CECEC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4" name="Straight Connector 13"/>
          <p:cNvCxnSpPr/>
          <p:nvPr/>
        </p:nvCxnSpPr>
        <p:spPr>
          <a:xfrm flipH="1">
            <a:off x="6708472" y="4887990"/>
            <a:ext cx="485816" cy="261885"/>
          </a:xfrm>
          <a:prstGeom prst="line">
            <a:avLst/>
          </a:prstGeom>
          <a:ln w="82550"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2"/>
            <a:endCxn id="12" idx="5"/>
          </p:cNvCxnSpPr>
          <p:nvPr/>
        </p:nvCxnSpPr>
        <p:spPr>
          <a:xfrm flipH="1" flipV="1">
            <a:off x="6708472" y="5499256"/>
            <a:ext cx="485816" cy="257836"/>
          </a:xfrm>
          <a:prstGeom prst="line">
            <a:avLst/>
          </a:prstGeom>
          <a:ln w="82550" cap="sq">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descr="CCSD-LogoOnly-Color_White_Impa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418" y="201978"/>
            <a:ext cx="636577" cy="585424"/>
          </a:xfrm>
          <a:prstGeom prst="rect">
            <a:avLst/>
          </a:prstGeom>
        </p:spPr>
      </p:pic>
      <p:sp>
        <p:nvSpPr>
          <p:cNvPr id="18" name="Footer Placeholder 2"/>
          <p:cNvSpPr txBox="1">
            <a:spLocks/>
          </p:cNvSpPr>
          <p:nvPr/>
        </p:nvSpPr>
        <p:spPr>
          <a:xfrm>
            <a:off x="2895230" y="6355080"/>
            <a:ext cx="3352800" cy="274320"/>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dirty="0"/>
              <a:t>Community Data Program</a:t>
            </a:r>
          </a:p>
          <a:p>
            <a:r>
              <a:rPr lang="en-CA" dirty="0"/>
              <a:t>Enabling Evidence-Based Community Development</a:t>
            </a:r>
          </a:p>
        </p:txBody>
      </p:sp>
    </p:spTree>
    <p:extLst>
      <p:ext uri="{BB962C8B-B14F-4D97-AF65-F5344CB8AC3E}">
        <p14:creationId xmlns:p14="http://schemas.microsoft.com/office/powerpoint/2010/main" val="34562229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9723</TotalTime>
  <Words>2335</Words>
  <Application>Microsoft Office PowerPoint</Application>
  <PresentationFormat>On-screen Show (4:3)</PresentationFormat>
  <Paragraphs>431</Paragraphs>
  <Slides>44</Slides>
  <Notes>15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44</vt:i4>
      </vt:variant>
    </vt:vector>
  </HeadingPairs>
  <TitlesOfParts>
    <vt:vector size="59" baseType="lpstr">
      <vt:lpstr>ＭＳ Ｐゴシック</vt:lpstr>
      <vt:lpstr>Arial</vt:lpstr>
      <vt:lpstr>Calibri</vt:lpstr>
      <vt:lpstr>Century Schoolbook</vt:lpstr>
      <vt:lpstr>Corbel</vt:lpstr>
      <vt:lpstr>Franklin Gothic (Body)</vt:lpstr>
      <vt:lpstr>Franklin Gothic Medium</vt:lpstr>
      <vt:lpstr>Malayalam MN</vt:lpstr>
      <vt:lpstr>Open Sans</vt:lpstr>
      <vt:lpstr>Segoe UI</vt:lpstr>
      <vt:lpstr>Segoe UI Emoji</vt:lpstr>
      <vt:lpstr>Segoe UI Semilight</vt:lpstr>
      <vt:lpstr>Wingdings</vt:lpstr>
      <vt:lpstr>Wingdings 2</vt:lpstr>
      <vt:lpstr>Grid</vt:lpstr>
      <vt:lpstr>Econous2016 Workshop    Community Data: An Evidence-Base for Informed Local Decision-making  May 20, 2016 - 10:30-11:45am      Katherine Scott, VP research Michel Frojmovic, CDP Lead Canadian Council on Social Development  </vt:lpstr>
      <vt:lpstr>Today’s Workshop</vt:lpstr>
      <vt:lpstr>PowerPoint Presentation</vt:lpstr>
      <vt:lpstr>Origins of the program</vt:lpstr>
      <vt:lpstr>Community Data Program Today</vt:lpstr>
      <vt:lpstr>Definition of terms</vt:lpstr>
      <vt:lpstr>The Community Data Network</vt:lpstr>
      <vt:lpstr>Community Data Consortia</vt:lpstr>
      <vt:lpstr>What do members get?</vt:lpstr>
      <vt:lpstr>Community Data Catalogue</vt:lpstr>
      <vt:lpstr>PowerPoint Presentation</vt:lpstr>
      <vt:lpstr>Other small area data products</vt:lpstr>
      <vt:lpstr>Capacity Building</vt:lpstr>
      <vt:lpstr>CDP Current Efforts:  reaching Three Audiences</vt:lpstr>
      <vt:lpstr>CDP Current Efforts: Three Audiences</vt:lpstr>
      <vt:lpstr>CDP Current Efforts: Three Audiences</vt:lpstr>
      <vt:lpstr>networking</vt:lpstr>
      <vt:lpstr>Typical members of the cdp network</vt:lpstr>
      <vt:lpstr>PowerPoint Presentation</vt:lpstr>
      <vt:lpstr>Background</vt:lpstr>
      <vt:lpstr>Low Income measures</vt:lpstr>
      <vt:lpstr>Working Poverty Measure</vt:lpstr>
      <vt:lpstr>Income Inequality Measure</vt:lpstr>
      <vt:lpstr>PowerPoint Presentation</vt:lpstr>
      <vt:lpstr>A Powerful Tool</vt:lpstr>
      <vt:lpstr>Community Data in Action</vt:lpstr>
      <vt:lpstr>Tools and products</vt:lpstr>
      <vt:lpstr>Case Studies:  evidence-based storytelling</vt:lpstr>
      <vt:lpstr>Thematic Fact Sheets &amp; infographics  </vt:lpstr>
      <vt:lpstr>Regional profiles</vt:lpstr>
      <vt:lpstr>Region of Peel Ward Profiles, 2015</vt:lpstr>
      <vt:lpstr>Poverty Reduction plans</vt:lpstr>
      <vt:lpstr>Newcomer Strategy</vt:lpstr>
      <vt:lpstr>Service Delivery Strategies</vt:lpstr>
      <vt:lpstr>Housing and Homelessnes</vt:lpstr>
      <vt:lpstr>Asset and Debt Mapping</vt:lpstr>
      <vt:lpstr>Neighbourhood Financial  Health Index</vt:lpstr>
      <vt:lpstr>PowerPoint Presentation</vt:lpstr>
      <vt:lpstr>PowerPoint Presentation</vt:lpstr>
      <vt:lpstr>Final Thoughts</vt:lpstr>
      <vt:lpstr>Final Thoughts</vt:lpstr>
      <vt:lpstr>Powering community development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Ottawa Innovation Village</dc:title>
  <dc:creator>Mary Herbert-Copley</dc:creator>
  <cp:lastModifiedBy>Frojmovic</cp:lastModifiedBy>
  <cp:revision>233</cp:revision>
  <dcterms:created xsi:type="dcterms:W3CDTF">2013-03-16T23:30:36Z</dcterms:created>
  <dcterms:modified xsi:type="dcterms:W3CDTF">2016-05-19T00:36:47Z</dcterms:modified>
</cp:coreProperties>
</file>